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D39C94-DEE2-4B07-94CB-E3C1095AADDF}" type="datetimeFigureOut">
              <a:rPr lang="en-US" smtClean="0"/>
              <a:pPr/>
              <a:t>9/28/2012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88AAD9-4586-4842-A872-695D1731D05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88AAD9-4586-4842-A872-695D1731D055}"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F447AA9-36AB-4D5D-8680-59A840155DFD}" type="datetimeFigureOut">
              <a:rPr lang="en-US" smtClean="0"/>
              <a:pPr/>
              <a:t>9/28/2012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326CC6F-062F-4C17-83EB-1283CCEAF9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326CC6F-062F-4C17-83EB-1283CCEAF9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326CC6F-062F-4C17-83EB-1283CCEAF9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326CC6F-062F-4C17-83EB-1283CCEAF90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326CC6F-062F-4C17-83EB-1283CCEAF90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326CC6F-062F-4C17-83EB-1283CCEAF90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326CC6F-062F-4C17-83EB-1283CCEAF90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326CC6F-062F-4C17-83EB-1283CCEAF90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F447AA9-36AB-4D5D-8680-59A840155DFD}" type="datetimeFigureOut">
              <a:rPr lang="en-US" smtClean="0"/>
              <a:pPr/>
              <a:t>9/28/2012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326CC6F-062F-4C17-83EB-1283CCEAF9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F447AA9-36AB-4D5D-8680-59A840155DFD}" type="datetimeFigureOut">
              <a:rPr lang="en-US" smtClean="0"/>
              <a:pPr/>
              <a:t>9/28/2012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326CC6F-062F-4C17-83EB-1283CCEAF90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F447AA9-36AB-4D5D-8680-59A840155DFD}" type="datetimeFigureOut">
              <a:rPr lang="en-US" smtClean="0"/>
              <a:pPr/>
              <a:t>9/28/2012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326CC6F-062F-4C17-83EB-1283CCEAF90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F447AA9-36AB-4D5D-8680-59A840155DFD}" type="datetimeFigureOut">
              <a:rPr lang="en-US" smtClean="0"/>
              <a:pPr/>
              <a:t>9/28/2012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326CC6F-062F-4C17-83EB-1283CCEAF9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Muslims use the Islamic calendar, also known as the </a:t>
            </a:r>
            <a:r>
              <a:rPr lang="en-US" dirty="0" err="1" smtClean="0"/>
              <a:t>Hijri</a:t>
            </a:r>
            <a:r>
              <a:rPr lang="en-US" dirty="0" smtClean="0"/>
              <a:t> calendar. The Islamic also consist of twelve months. The Islamic is based on the moon.</a:t>
            </a:r>
          </a:p>
          <a:p>
            <a:pPr>
              <a:buNone/>
            </a:pPr>
            <a:r>
              <a:rPr lang="en-US" b="1" dirty="0" smtClean="0"/>
              <a:t>        The Beginning of the Islamic Calendar</a:t>
            </a:r>
          </a:p>
          <a:p>
            <a:pPr>
              <a:buNone/>
            </a:pPr>
            <a:r>
              <a:rPr lang="en-US" dirty="0" smtClean="0"/>
              <a:t>The Islamic calendar begins with Al-</a:t>
            </a:r>
            <a:r>
              <a:rPr lang="en-US" dirty="0" err="1" smtClean="0"/>
              <a:t>Hijrah</a:t>
            </a:r>
            <a:r>
              <a:rPr lang="en-US" dirty="0" smtClean="0"/>
              <a:t> the journey of the Prophet (saws) from </a:t>
            </a:r>
            <a:r>
              <a:rPr lang="en-US" dirty="0" err="1" smtClean="0"/>
              <a:t>Makkah</a:t>
            </a:r>
            <a:r>
              <a:rPr lang="en-US" dirty="0" smtClean="0"/>
              <a:t> to </a:t>
            </a:r>
            <a:r>
              <a:rPr lang="en-US" dirty="0" err="1" smtClean="0"/>
              <a:t>Madinah</a:t>
            </a:r>
            <a:r>
              <a:rPr lang="en-US" dirty="0" smtClean="0"/>
              <a:t>. This is why the calendar is called the </a:t>
            </a:r>
            <a:r>
              <a:rPr lang="en-US" dirty="0" err="1" smtClean="0"/>
              <a:t>Hijri</a:t>
            </a:r>
            <a:r>
              <a:rPr lang="en-US" dirty="0" smtClean="0"/>
              <a:t> calendar. Omar </a:t>
            </a:r>
            <a:r>
              <a:rPr lang="en-US" dirty="0" err="1" smtClean="0"/>
              <a:t>ibn</a:t>
            </a:r>
            <a:r>
              <a:rPr lang="en-US" dirty="0" smtClean="0"/>
              <a:t> Al-</a:t>
            </a:r>
            <a:r>
              <a:rPr lang="en-US" dirty="0" err="1" smtClean="0"/>
              <a:t>Khattab</a:t>
            </a:r>
            <a:r>
              <a:rPr lang="en-US" dirty="0" smtClean="0"/>
              <a:t> was the first </a:t>
            </a:r>
            <a:r>
              <a:rPr lang="en-US" dirty="0" err="1" smtClean="0"/>
              <a:t>Khalifah</a:t>
            </a:r>
            <a:r>
              <a:rPr lang="en-US" dirty="0"/>
              <a:t> </a:t>
            </a:r>
            <a:r>
              <a:rPr lang="en-US" dirty="0" smtClean="0"/>
              <a:t>to introduce the </a:t>
            </a:r>
            <a:r>
              <a:rPr lang="en-US" dirty="0" err="1" smtClean="0"/>
              <a:t>Hijri</a:t>
            </a:r>
            <a:r>
              <a:rPr lang="en-US" dirty="0" smtClean="0"/>
              <a:t> calendar.</a:t>
            </a:r>
          </a:p>
          <a:p>
            <a:pPr>
              <a:buNone/>
            </a:pPr>
            <a:endParaRPr lang="en-US" dirty="0"/>
          </a:p>
        </p:txBody>
      </p:sp>
      <p:sp>
        <p:nvSpPr>
          <p:cNvPr id="2" name="Title 1"/>
          <p:cNvSpPr>
            <a:spLocks noGrp="1"/>
          </p:cNvSpPr>
          <p:nvPr>
            <p:ph type="title"/>
          </p:nvPr>
        </p:nvSpPr>
        <p:spPr/>
        <p:txBody>
          <a:bodyPr>
            <a:normAutofit fontScale="90000"/>
          </a:bodyPr>
          <a:lstStyle/>
          <a:p>
            <a:r>
              <a:rPr lang="en-US" dirty="0" err="1" smtClean="0"/>
              <a:t>Ahkam</a:t>
            </a:r>
            <a:r>
              <a:rPr lang="en-US" dirty="0" smtClean="0"/>
              <a:t>-us-</a:t>
            </a:r>
            <a:r>
              <a:rPr lang="en-US" dirty="0" err="1" smtClean="0"/>
              <a:t>Siyam</a:t>
            </a:r>
            <a:r>
              <a:rPr lang="en-US" dirty="0" smtClean="0"/>
              <a:t>: The Rules of Fasting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Many contemporary </a:t>
            </a:r>
            <a:r>
              <a:rPr lang="en-US" dirty="0" err="1" smtClean="0"/>
              <a:t>scolars</a:t>
            </a:r>
            <a:r>
              <a:rPr lang="en-US" dirty="0" smtClean="0"/>
              <a:t> started now to accept accurate astronomical information to determine the beginning and end of Ramadan and other lunar months. The use of astronomical data is now acceptable to many contemporary scholars, Islamic </a:t>
            </a:r>
            <a:r>
              <a:rPr lang="en-US" dirty="0" err="1" smtClean="0"/>
              <a:t>reigious</a:t>
            </a:r>
            <a:r>
              <a:rPr lang="en-US" dirty="0" smtClean="0"/>
              <a:t> </a:t>
            </a:r>
            <a:r>
              <a:rPr lang="en-US" dirty="0" err="1" smtClean="0"/>
              <a:t>organisations</a:t>
            </a:r>
            <a:r>
              <a:rPr lang="en-US" dirty="0" smtClean="0"/>
              <a:t> and countries. There are still many other scholars and </a:t>
            </a:r>
            <a:r>
              <a:rPr lang="en-US" dirty="0" err="1" smtClean="0"/>
              <a:t>antities</a:t>
            </a:r>
            <a:r>
              <a:rPr lang="en-US" dirty="0" smtClean="0"/>
              <a:t> who are still studying this issue are </a:t>
            </a:r>
            <a:r>
              <a:rPr lang="en-US" dirty="0" err="1" smtClean="0"/>
              <a:t>prefered</a:t>
            </a:r>
            <a:r>
              <a:rPr lang="en-US" dirty="0" smtClean="0"/>
              <a:t> to base their decision on the actual </a:t>
            </a:r>
            <a:r>
              <a:rPr lang="en-US" dirty="0" err="1" smtClean="0"/>
              <a:t>observaqtion</a:t>
            </a:r>
            <a:r>
              <a:rPr lang="en-US" dirty="0" smtClean="0"/>
              <a:t> of the </a:t>
            </a:r>
            <a:r>
              <a:rPr lang="en-US" dirty="0" err="1" smtClean="0"/>
              <a:t>cresent</a:t>
            </a:r>
            <a:r>
              <a:rPr lang="en-US" dirty="0" smtClean="0"/>
              <a:t> moon in the beginning and end of Ramadan.</a:t>
            </a:r>
          </a:p>
          <a:p>
            <a:endParaRPr lang="en-US" dirty="0"/>
          </a:p>
        </p:txBody>
      </p:sp>
      <p:sp>
        <p:nvSpPr>
          <p:cNvPr id="2" name="Title 1"/>
          <p:cNvSpPr>
            <a:spLocks noGrp="1"/>
          </p:cNvSpPr>
          <p:nvPr>
            <p:ph type="title"/>
          </p:nvPr>
        </p:nvSpPr>
        <p:spPr/>
        <p:txBody>
          <a:bodyPr>
            <a:normAutofit fontScale="90000"/>
          </a:bodyPr>
          <a:lstStyle/>
          <a:p>
            <a:r>
              <a:rPr lang="en-US" dirty="0" smtClean="0"/>
              <a:t>What about astronomical calculations?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err="1" smtClean="0"/>
              <a:t>Sawm</a:t>
            </a:r>
            <a:r>
              <a:rPr lang="en-US" dirty="0" smtClean="0"/>
              <a:t> is the abstaining of food, drink, and sexual intercourse from dawn until sunset with the explicit intention of doing so for the sake of Allah. Fasting can be broken down into five separate types or categories.</a:t>
            </a:r>
          </a:p>
          <a:p>
            <a:r>
              <a:rPr lang="en-US" dirty="0" smtClean="0"/>
              <a:t>1. </a:t>
            </a:r>
            <a:r>
              <a:rPr lang="en-US" dirty="0" err="1" smtClean="0"/>
              <a:t>Fard</a:t>
            </a:r>
            <a:r>
              <a:rPr lang="en-US" dirty="0" smtClean="0"/>
              <a:t> </a:t>
            </a:r>
            <a:r>
              <a:rPr lang="ar-AE" dirty="0" smtClean="0"/>
              <a:t>فرض</a:t>
            </a:r>
            <a:r>
              <a:rPr lang="en-US" dirty="0" smtClean="0"/>
              <a:t>: This is fasting done during the whole month of Ramadan once a year.</a:t>
            </a:r>
          </a:p>
          <a:p>
            <a:pPr algn="l"/>
            <a:r>
              <a:rPr lang="en-US" dirty="0" smtClean="0"/>
              <a:t>2. </a:t>
            </a:r>
            <a:r>
              <a:rPr lang="en-US" dirty="0" err="1" smtClean="0"/>
              <a:t>Wajib</a:t>
            </a:r>
            <a:r>
              <a:rPr lang="en-US" dirty="0" smtClean="0"/>
              <a:t> </a:t>
            </a:r>
            <a:r>
              <a:rPr lang="ar-AE" dirty="0" smtClean="0"/>
              <a:t>:واجب</a:t>
            </a:r>
            <a:r>
              <a:rPr lang="en-US" dirty="0" smtClean="0"/>
              <a:t> This refers to fasts that are made to :</a:t>
            </a:r>
          </a:p>
          <a:p>
            <a:pPr algn="l"/>
            <a:r>
              <a:rPr lang="en-US" dirty="0" smtClean="0"/>
              <a:t>- fulfill a </a:t>
            </a:r>
            <a:r>
              <a:rPr lang="en-US" dirty="0" err="1" smtClean="0"/>
              <a:t>nathr</a:t>
            </a:r>
            <a:r>
              <a:rPr lang="en-US" dirty="0" smtClean="0"/>
              <a:t>, </a:t>
            </a:r>
            <a:r>
              <a:rPr lang="en-US" dirty="0" smtClean="0"/>
              <a:t>or a vow on a specific day or date for the sake of Allah, upon the fulfillment of </a:t>
            </a:r>
            <a:r>
              <a:rPr lang="en-US" dirty="0" err="1" smtClean="0"/>
              <a:t>someone,s</a:t>
            </a:r>
            <a:r>
              <a:rPr lang="en-US" dirty="0" smtClean="0"/>
              <a:t> wish or desire.</a:t>
            </a:r>
          </a:p>
          <a:p>
            <a:pPr algn="l"/>
            <a:r>
              <a:rPr lang="en-US" dirty="0" smtClean="0"/>
              <a:t>- Make up for a day or more you missed fasting in Ramadan.</a:t>
            </a:r>
          </a:p>
          <a:p>
            <a:pPr algn="l"/>
            <a:r>
              <a:rPr lang="en-US" dirty="0" smtClean="0"/>
              <a:t>- Fasting as a </a:t>
            </a:r>
            <a:r>
              <a:rPr lang="en-US" dirty="0" err="1" smtClean="0"/>
              <a:t>Kaffarah</a:t>
            </a:r>
            <a:r>
              <a:rPr lang="en-US" dirty="0" smtClean="0"/>
              <a:t> or expiation to expiate a religious mistake you made including ; including, but not limited to, an oath you broke, a killing by mistake, and other incidents.</a:t>
            </a:r>
            <a:endParaRPr lang="en-US" dirty="0"/>
          </a:p>
        </p:txBody>
      </p:sp>
      <p:sp>
        <p:nvSpPr>
          <p:cNvPr id="2" name="Title 1"/>
          <p:cNvSpPr>
            <a:spLocks noGrp="1"/>
          </p:cNvSpPr>
          <p:nvPr>
            <p:ph type="title"/>
          </p:nvPr>
        </p:nvSpPr>
        <p:spPr/>
        <p:txBody>
          <a:bodyPr/>
          <a:lstStyle/>
          <a:p>
            <a:r>
              <a:rPr lang="en-US" dirty="0" smtClean="0"/>
              <a:t>What exactly is Fasting?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lnSpcReduction="10000"/>
          </a:bodyPr>
          <a:lstStyle/>
          <a:p>
            <a:r>
              <a:rPr lang="en-US" dirty="0" smtClean="0"/>
              <a:t>3. </a:t>
            </a:r>
            <a:r>
              <a:rPr lang="en-US" dirty="0" err="1" smtClean="0"/>
              <a:t>Sunnah</a:t>
            </a:r>
            <a:r>
              <a:rPr lang="en-US" dirty="0" smtClean="0"/>
              <a:t> </a:t>
            </a:r>
            <a:r>
              <a:rPr lang="ar-AE" dirty="0" smtClean="0"/>
              <a:t>سنة</a:t>
            </a:r>
            <a:r>
              <a:rPr lang="en-US" dirty="0" smtClean="0"/>
              <a:t>:  This refers to fast that are made according to the noble example of </a:t>
            </a:r>
            <a:r>
              <a:rPr lang="en-US" dirty="0" err="1" smtClean="0"/>
              <a:t>Rasoolullah</a:t>
            </a:r>
            <a:r>
              <a:rPr lang="en-US" dirty="0" smtClean="0"/>
              <a:t> like fasting ‘</a:t>
            </a:r>
            <a:r>
              <a:rPr lang="en-US" dirty="0" err="1" smtClean="0"/>
              <a:t>Ashouraa</a:t>
            </a:r>
            <a:r>
              <a:rPr lang="en-US" dirty="0" smtClean="0"/>
              <a:t>’ on 10</a:t>
            </a:r>
            <a:r>
              <a:rPr lang="en-US" baseline="30000" dirty="0" smtClean="0"/>
              <a:t>th</a:t>
            </a:r>
            <a:r>
              <a:rPr lang="en-US" dirty="0" smtClean="0"/>
              <a:t> of Muharram or the Day of ‘</a:t>
            </a:r>
            <a:r>
              <a:rPr lang="en-US" dirty="0" err="1" smtClean="0"/>
              <a:t>Arafah</a:t>
            </a:r>
            <a:r>
              <a:rPr lang="en-US" dirty="0" smtClean="0"/>
              <a:t> on the 9</a:t>
            </a:r>
            <a:r>
              <a:rPr lang="en-US" baseline="30000" dirty="0" smtClean="0"/>
              <a:t>th</a:t>
            </a:r>
            <a:r>
              <a:rPr lang="en-US" dirty="0" smtClean="0"/>
              <a:t> of </a:t>
            </a:r>
            <a:r>
              <a:rPr lang="en-US" dirty="0" err="1" smtClean="0"/>
              <a:t>thul</a:t>
            </a:r>
            <a:r>
              <a:rPr lang="en-US" dirty="0" smtClean="0"/>
              <a:t> </a:t>
            </a:r>
            <a:r>
              <a:rPr lang="en-US" dirty="0" err="1" smtClean="0"/>
              <a:t>Hijjah</a:t>
            </a:r>
            <a:r>
              <a:rPr lang="en-US" dirty="0" smtClean="0"/>
              <a:t>.</a:t>
            </a:r>
          </a:p>
          <a:p>
            <a:r>
              <a:rPr lang="en-US" dirty="0" smtClean="0"/>
              <a:t>4. </a:t>
            </a:r>
            <a:r>
              <a:rPr lang="en-US" dirty="0" err="1" smtClean="0"/>
              <a:t>Mustahabb</a:t>
            </a:r>
            <a:r>
              <a:rPr lang="en-US" dirty="0" smtClean="0"/>
              <a:t> </a:t>
            </a:r>
            <a:r>
              <a:rPr lang="ar-AE" dirty="0" smtClean="0"/>
              <a:t>مستحب</a:t>
            </a:r>
            <a:r>
              <a:rPr lang="en-US" dirty="0" smtClean="0"/>
              <a:t>: This refers to all fasts that are encouraged outside the </a:t>
            </a:r>
            <a:r>
              <a:rPr lang="en-US" dirty="0" err="1" smtClean="0"/>
              <a:t>ob;igatory</a:t>
            </a:r>
            <a:r>
              <a:rPr lang="en-US" dirty="0" smtClean="0"/>
              <a:t> fasts such as fasting on Mondays and </a:t>
            </a:r>
            <a:r>
              <a:rPr lang="en-US" dirty="0" err="1" smtClean="0"/>
              <a:t>thursdays</a:t>
            </a:r>
            <a:r>
              <a:rPr lang="en-US" dirty="0" smtClean="0"/>
              <a:t>, and 13</a:t>
            </a:r>
            <a:r>
              <a:rPr lang="en-US" baseline="30000" dirty="0" smtClean="0"/>
              <a:t>th</a:t>
            </a:r>
            <a:r>
              <a:rPr lang="en-US" dirty="0" smtClean="0"/>
              <a:t>, 14</a:t>
            </a:r>
            <a:r>
              <a:rPr lang="en-US" baseline="30000" dirty="0" smtClean="0"/>
              <a:t>th</a:t>
            </a:r>
            <a:r>
              <a:rPr lang="en-US" dirty="0" smtClean="0"/>
              <a:t> and 15</a:t>
            </a:r>
            <a:r>
              <a:rPr lang="en-US" baseline="30000" dirty="0" smtClean="0"/>
              <a:t>th</a:t>
            </a:r>
            <a:r>
              <a:rPr lang="en-US" dirty="0" smtClean="0"/>
              <a:t> days of every month.</a:t>
            </a:r>
          </a:p>
          <a:p>
            <a:r>
              <a:rPr lang="en-US" dirty="0" smtClean="0"/>
              <a:t>5. </a:t>
            </a:r>
            <a:r>
              <a:rPr lang="en-US" dirty="0" err="1" smtClean="0"/>
              <a:t>Haram</a:t>
            </a:r>
            <a:r>
              <a:rPr lang="en-US" dirty="0" smtClean="0"/>
              <a:t> </a:t>
            </a:r>
            <a:r>
              <a:rPr lang="ar-AE" dirty="0" smtClean="0"/>
              <a:t>حرام</a:t>
            </a:r>
            <a:r>
              <a:rPr lang="en-US" dirty="0" smtClean="0"/>
              <a:t>: Such as fast on the first days of </a:t>
            </a:r>
            <a:r>
              <a:rPr lang="en-US" dirty="0" err="1" smtClean="0"/>
              <a:t>Eid</a:t>
            </a:r>
            <a:r>
              <a:rPr lang="en-US" dirty="0" smtClean="0"/>
              <a:t> </a:t>
            </a:r>
            <a:r>
              <a:rPr lang="en-US" dirty="0" err="1" smtClean="0"/>
              <a:t>ul</a:t>
            </a:r>
            <a:r>
              <a:rPr lang="en-US" dirty="0" smtClean="0"/>
              <a:t> </a:t>
            </a:r>
            <a:r>
              <a:rPr lang="en-US" dirty="0" err="1" smtClean="0"/>
              <a:t>Fitr</a:t>
            </a:r>
            <a:r>
              <a:rPr lang="en-US" dirty="0" smtClean="0"/>
              <a:t>, </a:t>
            </a:r>
            <a:r>
              <a:rPr lang="en-US" dirty="0" err="1" smtClean="0"/>
              <a:t>Eid</a:t>
            </a:r>
            <a:r>
              <a:rPr lang="en-US" dirty="0" smtClean="0"/>
              <a:t> </a:t>
            </a:r>
            <a:r>
              <a:rPr lang="en-US" dirty="0" err="1" smtClean="0"/>
              <a:t>ul</a:t>
            </a:r>
            <a:r>
              <a:rPr lang="en-US" dirty="0" smtClean="0"/>
              <a:t> </a:t>
            </a:r>
            <a:r>
              <a:rPr lang="en-US" dirty="0" err="1" smtClean="0"/>
              <a:t>Adhaa</a:t>
            </a:r>
            <a:r>
              <a:rPr lang="en-US" dirty="0" smtClean="0"/>
              <a:t>, and the days of </a:t>
            </a:r>
            <a:r>
              <a:rPr lang="en-US" dirty="0" err="1" smtClean="0"/>
              <a:t>Tashreeq</a:t>
            </a:r>
            <a:r>
              <a:rPr lang="en-US" dirty="0" smtClean="0"/>
              <a:t> during Hajj (11</a:t>
            </a:r>
            <a:r>
              <a:rPr lang="en-US" baseline="30000" dirty="0" smtClean="0"/>
              <a:t>th</a:t>
            </a:r>
            <a:r>
              <a:rPr lang="en-US" dirty="0" smtClean="0"/>
              <a:t>, 12</a:t>
            </a:r>
            <a:r>
              <a:rPr lang="en-US" baseline="30000" dirty="0" smtClean="0"/>
              <a:t>th</a:t>
            </a:r>
            <a:r>
              <a:rPr lang="en-US" dirty="0" smtClean="0"/>
              <a:t> and 13</a:t>
            </a:r>
            <a:r>
              <a:rPr lang="en-US" baseline="30000" dirty="0" smtClean="0"/>
              <a:t>th</a:t>
            </a:r>
            <a:r>
              <a:rPr lang="en-US" dirty="0" smtClean="0"/>
              <a:t> days of </a:t>
            </a:r>
            <a:r>
              <a:rPr lang="en-US" dirty="0" err="1" smtClean="0"/>
              <a:t>Thul-Hijjah</a:t>
            </a:r>
            <a:r>
              <a:rPr lang="en-US" dirty="0" smtClean="0"/>
              <a:t>) for the pilgrims.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 </a:t>
            </a:r>
            <a:r>
              <a:rPr lang="en-US" dirty="0" err="1" smtClean="0"/>
              <a:t>Niyyah</a:t>
            </a:r>
            <a:r>
              <a:rPr lang="en-US" dirty="0" smtClean="0"/>
              <a:t>: The Intention to fast</a:t>
            </a:r>
          </a:p>
          <a:p>
            <a:r>
              <a:rPr lang="en-US" dirty="0" smtClean="0"/>
              <a:t> </a:t>
            </a:r>
            <a:r>
              <a:rPr lang="en-US" dirty="0" smtClean="0"/>
              <a:t>  The sincere intention to fast is a necessary act of fasting. Sincere intention allows you to put away the troubles of the world and concentrate solely on fulfilling Allah orders.</a:t>
            </a:r>
          </a:p>
          <a:p>
            <a:r>
              <a:rPr lang="en-US" dirty="0" smtClean="0"/>
              <a:t>It is not necessary to express the intentions verbally, because sincere intention is placed in the heart. However it is permissible to express intention verbally also. Intention should made the night before each day that tomorrow I will fast. The voluntary fasts can be intended up until the time of the early morning until noon. </a:t>
            </a:r>
            <a:endParaRPr lang="en-US" dirty="0"/>
          </a:p>
        </p:txBody>
      </p:sp>
      <p:sp>
        <p:nvSpPr>
          <p:cNvPr id="2" name="Title 1"/>
          <p:cNvSpPr>
            <a:spLocks noGrp="1"/>
          </p:cNvSpPr>
          <p:nvPr>
            <p:ph type="title"/>
          </p:nvPr>
        </p:nvSpPr>
        <p:spPr/>
        <p:txBody>
          <a:bodyPr>
            <a:normAutofit fontScale="90000"/>
          </a:bodyPr>
          <a:lstStyle/>
          <a:p>
            <a:r>
              <a:rPr lang="en-US" dirty="0" smtClean="0"/>
              <a:t>The Obligatory Actions of Fasting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 Fast starts from dawn and ends at sunset every day. A Muslim stops eating slightly before </a:t>
            </a:r>
            <a:r>
              <a:rPr lang="en-US" dirty="0" err="1" smtClean="0"/>
              <a:t>Fajr</a:t>
            </a:r>
            <a:r>
              <a:rPr lang="en-US" dirty="0" smtClean="0"/>
              <a:t> and breaks the fasting immediately at sunset.</a:t>
            </a:r>
          </a:p>
          <a:p>
            <a:r>
              <a:rPr lang="en-US" dirty="0" smtClean="0"/>
              <a:t>          </a:t>
            </a:r>
            <a:r>
              <a:rPr lang="en-US" dirty="0" err="1" smtClean="0"/>
              <a:t>Du’aa</a:t>
            </a:r>
            <a:r>
              <a:rPr lang="en-US" dirty="0" smtClean="0"/>
              <a:t> for breaking the fast </a:t>
            </a:r>
          </a:p>
          <a:p>
            <a:pPr algn="r" rtl="1"/>
            <a:r>
              <a:rPr lang="ar-AE" dirty="0" smtClean="0"/>
              <a:t>”الهم لك صمت وعلى رزقك أفطرت ذهب الظمأ وابتلت العروق وثبت الأجران شاء الله“</a:t>
            </a:r>
            <a:r>
              <a:rPr lang="en-US" dirty="0" smtClean="0"/>
              <a:t> </a:t>
            </a:r>
          </a:p>
          <a:p>
            <a:pPr algn="l"/>
            <a:r>
              <a:rPr lang="en-US" dirty="0" smtClean="0"/>
              <a:t>O Allah I fasted for you alone, and broke my fast by eating what you have given me. Thirst is over, my flesh is watered, and my reward for fasting is approved by the will of Allah.</a:t>
            </a:r>
            <a:endParaRPr lang="en-US" dirty="0"/>
          </a:p>
        </p:txBody>
      </p:sp>
      <p:sp>
        <p:nvSpPr>
          <p:cNvPr id="2" name="Title 1"/>
          <p:cNvSpPr>
            <a:spLocks noGrp="1"/>
          </p:cNvSpPr>
          <p:nvPr>
            <p:ph type="title"/>
          </p:nvPr>
        </p:nvSpPr>
        <p:spPr/>
        <p:txBody>
          <a:bodyPr>
            <a:normAutofit fontScale="90000"/>
          </a:bodyPr>
          <a:lstStyle/>
          <a:p>
            <a:r>
              <a:rPr lang="en-US" dirty="0" smtClean="0"/>
              <a:t>2. </a:t>
            </a:r>
            <a:r>
              <a:rPr lang="en-US" dirty="0" err="1" smtClean="0"/>
              <a:t>Imsaak</a:t>
            </a:r>
            <a:r>
              <a:rPr lang="en-US" dirty="0" smtClean="0"/>
              <a:t>: Abstaining from </a:t>
            </a:r>
            <a:r>
              <a:rPr lang="en-US" dirty="0" err="1" smtClean="0"/>
              <a:t>Eating,Drinking</a:t>
            </a:r>
            <a:r>
              <a:rPr lang="en-US" dirty="0" smtClean="0"/>
              <a:t> and Mating during the day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 </a:t>
            </a:r>
            <a:r>
              <a:rPr lang="en-US" dirty="0" err="1" smtClean="0"/>
              <a:t>Sohoor</a:t>
            </a:r>
            <a:r>
              <a:rPr lang="en-US" dirty="0" smtClean="0"/>
              <a:t>:</a:t>
            </a:r>
            <a:r>
              <a:rPr lang="ar-AE" dirty="0" smtClean="0"/>
              <a:t>سحور</a:t>
            </a:r>
            <a:r>
              <a:rPr lang="en-US" dirty="0" smtClean="0"/>
              <a:t> </a:t>
            </a:r>
            <a:r>
              <a:rPr lang="en-US" dirty="0" err="1" smtClean="0"/>
              <a:t>Sohoor</a:t>
            </a:r>
            <a:r>
              <a:rPr lang="en-US" dirty="0" smtClean="0"/>
              <a:t> is a pre-dawn meal that takes place right before </a:t>
            </a:r>
            <a:r>
              <a:rPr lang="en-US" dirty="0" err="1" smtClean="0"/>
              <a:t>Fajr</a:t>
            </a:r>
            <a:r>
              <a:rPr lang="en-US" dirty="0" smtClean="0"/>
              <a:t> prayer. It is of the Prophet(saws) </a:t>
            </a:r>
          </a:p>
          <a:p>
            <a:r>
              <a:rPr lang="en-US" dirty="0" smtClean="0"/>
              <a:t>-        Delaying the </a:t>
            </a:r>
            <a:r>
              <a:rPr lang="en-US" dirty="0" err="1" smtClean="0"/>
              <a:t>Sohoor</a:t>
            </a:r>
            <a:r>
              <a:rPr lang="en-US" dirty="0" smtClean="0"/>
              <a:t>:</a:t>
            </a:r>
          </a:p>
          <a:p>
            <a:r>
              <a:rPr lang="en-US" dirty="0" smtClean="0"/>
              <a:t>It is also </a:t>
            </a:r>
            <a:r>
              <a:rPr lang="en-US" dirty="0" err="1" smtClean="0"/>
              <a:t>Sunnah</a:t>
            </a:r>
            <a:r>
              <a:rPr lang="en-US" dirty="0" smtClean="0"/>
              <a:t> of the Prophet to do so late as possible without eating after the </a:t>
            </a:r>
            <a:r>
              <a:rPr lang="en-US" dirty="0" err="1" smtClean="0"/>
              <a:t>Fajr</a:t>
            </a:r>
            <a:r>
              <a:rPr lang="en-US" dirty="0" smtClean="0"/>
              <a:t> </a:t>
            </a:r>
            <a:r>
              <a:rPr lang="en-US" dirty="0" err="1" smtClean="0"/>
              <a:t>adhan</a:t>
            </a:r>
            <a:r>
              <a:rPr lang="en-US" dirty="0" smtClean="0"/>
              <a:t> has been called.</a:t>
            </a:r>
          </a:p>
          <a:p>
            <a:r>
              <a:rPr lang="en-US" dirty="0" smtClean="0"/>
              <a:t>-   Immediately breaking fast: It is </a:t>
            </a:r>
            <a:r>
              <a:rPr lang="en-US" dirty="0" err="1" smtClean="0"/>
              <a:t>Sunnah</a:t>
            </a:r>
            <a:r>
              <a:rPr lang="en-US" dirty="0" smtClean="0"/>
              <a:t> of the Prophet (saws) to break his fast immediately upon sunset. You shouldn’t delay breaking fast. This is a reward from Allah that we may eat immediately after the sunset.</a:t>
            </a:r>
          </a:p>
          <a:p>
            <a:r>
              <a:rPr lang="en-US" dirty="0" smtClean="0"/>
              <a:t>-       Breaking the fast with dates:</a:t>
            </a:r>
          </a:p>
          <a:p>
            <a:r>
              <a:rPr lang="en-US" dirty="0" smtClean="0"/>
              <a:t>-        Making intention during the night:  </a:t>
            </a:r>
          </a:p>
          <a:p>
            <a:endParaRPr lang="en-US" dirty="0" smtClean="0"/>
          </a:p>
          <a:p>
            <a:endParaRPr lang="en-US" dirty="0" smtClean="0"/>
          </a:p>
          <a:p>
            <a:endParaRPr lang="en-US" dirty="0"/>
          </a:p>
        </p:txBody>
      </p:sp>
      <p:sp>
        <p:nvSpPr>
          <p:cNvPr id="2" name="Title 1"/>
          <p:cNvSpPr>
            <a:spLocks noGrp="1"/>
          </p:cNvSpPr>
          <p:nvPr>
            <p:ph type="title"/>
          </p:nvPr>
        </p:nvSpPr>
        <p:spPr/>
        <p:txBody>
          <a:bodyPr>
            <a:normAutofit fontScale="90000"/>
          </a:bodyPr>
          <a:lstStyle/>
          <a:p>
            <a:r>
              <a:rPr lang="en-US" dirty="0" smtClean="0"/>
              <a:t>Recommended actions during fasting</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 Fasting the first six days of Shawwal </a:t>
            </a:r>
          </a:p>
          <a:p>
            <a:r>
              <a:rPr lang="en-US" dirty="0" smtClean="0"/>
              <a:t>It has been narrated that any six days during that month are recommended to fast.</a:t>
            </a:r>
          </a:p>
          <a:p>
            <a:r>
              <a:rPr lang="en-US" dirty="0" smtClean="0"/>
              <a:t> </a:t>
            </a:r>
            <a:r>
              <a:rPr lang="en-US" dirty="0" smtClean="0"/>
              <a:t> Abu </a:t>
            </a:r>
            <a:r>
              <a:rPr lang="en-US" dirty="0" err="1" smtClean="0"/>
              <a:t>Ayyuob</a:t>
            </a:r>
            <a:r>
              <a:rPr lang="en-US" dirty="0" smtClean="0"/>
              <a:t> al-</a:t>
            </a:r>
            <a:r>
              <a:rPr lang="en-US" dirty="0" err="1" smtClean="0"/>
              <a:t>Ansari</a:t>
            </a:r>
            <a:r>
              <a:rPr lang="en-US" dirty="0" smtClean="0"/>
              <a:t> reported that </a:t>
            </a:r>
            <a:r>
              <a:rPr lang="en-US" dirty="0" err="1" smtClean="0"/>
              <a:t>Rasoolullah</a:t>
            </a:r>
            <a:r>
              <a:rPr lang="en-US" dirty="0" smtClean="0"/>
              <a:t> said: He who observed the fast of Ramadan and then followed  it with six (days) of Shawwal; it would be as if he fasted forever.</a:t>
            </a:r>
          </a:p>
          <a:p>
            <a:r>
              <a:rPr lang="en-US" dirty="0" smtClean="0"/>
              <a:t> </a:t>
            </a:r>
            <a:r>
              <a:rPr lang="en-US" dirty="0" smtClean="0"/>
              <a:t> Fasting on day of </a:t>
            </a:r>
            <a:r>
              <a:rPr lang="en-US" dirty="0" err="1" smtClean="0"/>
              <a:t>Arafah</a:t>
            </a:r>
            <a:endParaRPr lang="en-US" dirty="0" smtClean="0"/>
          </a:p>
          <a:p>
            <a:r>
              <a:rPr lang="en-US" dirty="0" smtClean="0"/>
              <a:t>Abu </a:t>
            </a:r>
            <a:r>
              <a:rPr lang="en-US" dirty="0" err="1" smtClean="0"/>
              <a:t>Qatada</a:t>
            </a:r>
            <a:r>
              <a:rPr lang="en-US" dirty="0" smtClean="0"/>
              <a:t> al-</a:t>
            </a:r>
            <a:r>
              <a:rPr lang="en-US" dirty="0" err="1" smtClean="0"/>
              <a:t>Ansari</a:t>
            </a:r>
            <a:r>
              <a:rPr lang="en-US" dirty="0" smtClean="0"/>
              <a:t> reported that </a:t>
            </a:r>
            <a:r>
              <a:rPr lang="en-US" dirty="0" err="1" smtClean="0"/>
              <a:t>Rasoolullah</a:t>
            </a:r>
            <a:r>
              <a:rPr lang="en-US" dirty="0" smtClean="0"/>
              <a:t>(saws) was asked about fasting on the day of </a:t>
            </a:r>
            <a:r>
              <a:rPr lang="en-US" dirty="0" err="1" smtClean="0"/>
              <a:t>Arafah</a:t>
            </a:r>
            <a:r>
              <a:rPr lang="en-US" dirty="0" smtClean="0"/>
              <a:t> whereupon he said: It expiates the sins of the preceding year and the coming year.</a:t>
            </a:r>
            <a:endParaRPr lang="en-US" dirty="0"/>
          </a:p>
        </p:txBody>
      </p:sp>
      <p:sp>
        <p:nvSpPr>
          <p:cNvPr id="2" name="Title 1"/>
          <p:cNvSpPr>
            <a:spLocks noGrp="1"/>
          </p:cNvSpPr>
          <p:nvPr>
            <p:ph type="title"/>
          </p:nvPr>
        </p:nvSpPr>
        <p:spPr/>
        <p:txBody>
          <a:bodyPr/>
          <a:lstStyle/>
          <a:p>
            <a:r>
              <a:rPr lang="en-US" dirty="0" smtClean="0"/>
              <a:t>Fasting Outside of Ramadan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In a </a:t>
            </a:r>
            <a:r>
              <a:rPr lang="en-US" dirty="0" err="1" smtClean="0"/>
              <a:t>Hadeeth</a:t>
            </a:r>
            <a:r>
              <a:rPr lang="en-US" dirty="0" smtClean="0"/>
              <a:t> related by </a:t>
            </a:r>
            <a:r>
              <a:rPr lang="en-US" dirty="0" err="1" smtClean="0"/>
              <a:t>Ibn</a:t>
            </a:r>
            <a:r>
              <a:rPr lang="en-US" dirty="0" smtClean="0"/>
              <a:t> </a:t>
            </a:r>
            <a:r>
              <a:rPr lang="en-US" dirty="0" err="1" smtClean="0"/>
              <a:t>Abbas</a:t>
            </a:r>
            <a:r>
              <a:rPr lang="en-US" dirty="0" smtClean="0"/>
              <a:t> (R) when the Messenger of Allah came to </a:t>
            </a:r>
            <a:r>
              <a:rPr lang="en-US" dirty="0" err="1" smtClean="0"/>
              <a:t>Madina</a:t>
            </a:r>
            <a:r>
              <a:rPr lang="en-US" dirty="0" smtClean="0"/>
              <a:t>, He found the Jews fasting the day of </a:t>
            </a:r>
            <a:r>
              <a:rPr lang="en-US" dirty="0" err="1" smtClean="0"/>
              <a:t>Ashuraa</a:t>
            </a:r>
            <a:r>
              <a:rPr lang="en-US" dirty="0" smtClean="0"/>
              <a:t>. He inquired why they did so. They replied that it was a good day, the in which Allah delivered the Prophet Musa and the children of Israel from their enemy, Pharaoh. As Musa fasted that day. The Prophet responded: I am closer to Musa than you. He, then fasted the day and commanded the believers to fast.</a:t>
            </a:r>
          </a:p>
          <a:p>
            <a:r>
              <a:rPr lang="en-US" dirty="0" smtClean="0"/>
              <a:t>The Prophet was asked about fasting on the day of </a:t>
            </a:r>
            <a:r>
              <a:rPr lang="en-US" dirty="0" err="1" smtClean="0"/>
              <a:t>Ashuraa</a:t>
            </a:r>
            <a:r>
              <a:rPr lang="en-US" dirty="0" smtClean="0"/>
              <a:t> , whereupon he said: it expiates the sin of the preceding year.</a:t>
            </a:r>
            <a:endParaRPr lang="en-US" dirty="0"/>
          </a:p>
        </p:txBody>
      </p:sp>
      <p:sp>
        <p:nvSpPr>
          <p:cNvPr id="2" name="Title 1"/>
          <p:cNvSpPr>
            <a:spLocks noGrp="1"/>
          </p:cNvSpPr>
          <p:nvPr>
            <p:ph type="title"/>
          </p:nvPr>
        </p:nvSpPr>
        <p:spPr/>
        <p:txBody>
          <a:bodyPr/>
          <a:lstStyle/>
          <a:p>
            <a:r>
              <a:rPr lang="en-US" dirty="0" smtClean="0"/>
              <a:t>The Fast of </a:t>
            </a:r>
            <a:r>
              <a:rPr lang="en-US" dirty="0" err="1" smtClean="0"/>
              <a:t>Ashuraa</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Abu </a:t>
            </a:r>
            <a:r>
              <a:rPr lang="en-US" dirty="0" err="1" smtClean="0"/>
              <a:t>Qtqda</a:t>
            </a:r>
            <a:r>
              <a:rPr lang="en-US" dirty="0" smtClean="0"/>
              <a:t> </a:t>
            </a:r>
            <a:r>
              <a:rPr lang="en-US" dirty="0" err="1" smtClean="0"/>
              <a:t>Ansari</a:t>
            </a:r>
            <a:r>
              <a:rPr lang="en-US" dirty="0" smtClean="0"/>
              <a:t> (RA) reported that Allah’s Messenger (saws) was asked about fasting on Monday, whereupon he said: it is (the day) when I was born and revelation was sent down to me.</a:t>
            </a:r>
          </a:p>
          <a:p>
            <a:r>
              <a:rPr lang="en-US" dirty="0" err="1" smtClean="0"/>
              <a:t>Osamah</a:t>
            </a:r>
            <a:r>
              <a:rPr lang="en-US" dirty="0" smtClean="0"/>
              <a:t> </a:t>
            </a:r>
            <a:r>
              <a:rPr lang="en-US" dirty="0" err="1" smtClean="0"/>
              <a:t>ibn</a:t>
            </a:r>
            <a:r>
              <a:rPr lang="en-US" dirty="0" smtClean="0"/>
              <a:t> </a:t>
            </a:r>
            <a:r>
              <a:rPr lang="en-US" dirty="0" err="1" smtClean="0"/>
              <a:t>Zayd</a:t>
            </a:r>
            <a:r>
              <a:rPr lang="en-US" dirty="0" smtClean="0"/>
              <a:t> narrated the Prophet (saws) used to fast on Monday and Thursday. </a:t>
            </a:r>
          </a:p>
          <a:p>
            <a:r>
              <a:rPr lang="en-US" dirty="0" smtClean="0"/>
              <a:t>Narrated by </a:t>
            </a:r>
            <a:r>
              <a:rPr lang="en-US" dirty="0" err="1" smtClean="0"/>
              <a:t>Hafsah</a:t>
            </a:r>
            <a:r>
              <a:rPr lang="en-US" dirty="0" smtClean="0"/>
              <a:t> </a:t>
            </a:r>
            <a:r>
              <a:rPr lang="en-US" dirty="0" err="1" smtClean="0"/>
              <a:t>Ummul</a:t>
            </a:r>
            <a:r>
              <a:rPr lang="en-US" dirty="0" smtClean="0"/>
              <a:t> </a:t>
            </a:r>
            <a:r>
              <a:rPr lang="en-US" dirty="0" err="1" smtClean="0"/>
              <a:t>Mu’minin</a:t>
            </a:r>
            <a:r>
              <a:rPr lang="en-US" dirty="0" smtClean="0"/>
              <a:t> : The Prophet of Allah(saws) used to fast three days every month: Monday, Thursday and Monday in the next week.  </a:t>
            </a:r>
            <a:endParaRPr lang="en-US" dirty="0"/>
          </a:p>
        </p:txBody>
      </p:sp>
      <p:sp>
        <p:nvSpPr>
          <p:cNvPr id="2" name="Title 1"/>
          <p:cNvSpPr>
            <a:spLocks noGrp="1"/>
          </p:cNvSpPr>
          <p:nvPr>
            <p:ph type="title"/>
          </p:nvPr>
        </p:nvSpPr>
        <p:spPr/>
        <p:txBody>
          <a:bodyPr>
            <a:normAutofit fontScale="90000"/>
          </a:bodyPr>
          <a:lstStyle/>
          <a:p>
            <a:r>
              <a:rPr lang="en-US" dirty="0" smtClean="0"/>
              <a:t>Fasting on Mondays, </a:t>
            </a:r>
            <a:r>
              <a:rPr lang="en-US" dirty="0" err="1" smtClean="0"/>
              <a:t>Thirsdays</a:t>
            </a:r>
            <a:r>
              <a:rPr lang="en-US" dirty="0" smtClean="0"/>
              <a:t>, as well as three days every month</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1. What are the similarities and differences between Lunar and Solar years?</a:t>
            </a:r>
          </a:p>
          <a:p>
            <a:r>
              <a:rPr lang="en-US" dirty="0" smtClean="0"/>
              <a:t>2. Compare and contrast Islamic and Christian fasting.</a:t>
            </a:r>
          </a:p>
          <a:p>
            <a:r>
              <a:rPr lang="en-US" dirty="0" smtClean="0"/>
              <a:t>3.  Define: a. </a:t>
            </a:r>
            <a:r>
              <a:rPr lang="en-US" dirty="0" err="1" smtClean="0"/>
              <a:t>Suhoor</a:t>
            </a:r>
            <a:r>
              <a:rPr lang="en-US" dirty="0" smtClean="0"/>
              <a:t>  b.  </a:t>
            </a:r>
            <a:r>
              <a:rPr lang="en-US" dirty="0" err="1" smtClean="0"/>
              <a:t>Imsaak</a:t>
            </a:r>
            <a:r>
              <a:rPr lang="en-US" dirty="0" smtClean="0"/>
              <a:t>, </a:t>
            </a:r>
            <a:r>
              <a:rPr lang="en-US" dirty="0" err="1" smtClean="0"/>
              <a:t>Niyyah</a:t>
            </a:r>
            <a:r>
              <a:rPr lang="en-US" dirty="0" smtClean="0"/>
              <a:t> c.  </a:t>
            </a:r>
            <a:r>
              <a:rPr lang="en-US" dirty="0" err="1" smtClean="0"/>
              <a:t>Aashouraa</a:t>
            </a:r>
            <a:endParaRPr lang="en-US" dirty="0" smtClean="0"/>
          </a:p>
          <a:p>
            <a:r>
              <a:rPr lang="en-US" dirty="0" smtClean="0"/>
              <a:t>4.  What is the Lunar year made of? Support your answer with an Ayah.</a:t>
            </a:r>
          </a:p>
          <a:p>
            <a:r>
              <a:rPr lang="en-US" dirty="0" smtClean="0"/>
              <a:t>5.  How many days in the Lunar month? Support your answer with a </a:t>
            </a:r>
            <a:r>
              <a:rPr lang="en-US" dirty="0" err="1" smtClean="0"/>
              <a:t>Hadeeth</a:t>
            </a:r>
            <a:r>
              <a:rPr lang="en-US" dirty="0" smtClean="0"/>
              <a:t>.</a:t>
            </a:r>
          </a:p>
          <a:p>
            <a:r>
              <a:rPr lang="en-US" dirty="0" smtClean="0"/>
              <a:t>6.  What are the types of </a:t>
            </a:r>
            <a:r>
              <a:rPr lang="en-US" dirty="0" err="1" smtClean="0"/>
              <a:t>Siyam</a:t>
            </a:r>
            <a:r>
              <a:rPr lang="en-US" dirty="0" smtClean="0"/>
              <a:t>?</a:t>
            </a:r>
          </a:p>
          <a:p>
            <a:r>
              <a:rPr lang="en-US" dirty="0" smtClean="0"/>
              <a:t>7.  What are the mandatory actions of </a:t>
            </a:r>
            <a:r>
              <a:rPr lang="en-US" dirty="0" err="1" smtClean="0"/>
              <a:t>Siyam</a:t>
            </a:r>
            <a:r>
              <a:rPr lang="en-US" dirty="0" smtClean="0"/>
              <a:t>?</a:t>
            </a:r>
          </a:p>
          <a:p>
            <a:r>
              <a:rPr lang="en-US" dirty="0" smtClean="0"/>
              <a:t>8.  How a Muslim observes the </a:t>
            </a:r>
            <a:r>
              <a:rPr lang="en-US" dirty="0" err="1" smtClean="0"/>
              <a:t>Niyyah</a:t>
            </a:r>
            <a:r>
              <a:rPr lang="en-US" dirty="0" smtClean="0"/>
              <a:t> of fasting?</a:t>
            </a:r>
          </a:p>
          <a:p>
            <a:r>
              <a:rPr lang="en-US" dirty="0" smtClean="0"/>
              <a:t>9.  What should a fasting Muslim abstain from?</a:t>
            </a:r>
          </a:p>
          <a:p>
            <a:r>
              <a:rPr lang="en-US" dirty="0" smtClean="0"/>
              <a:t>10.  What are some of the optional fasting outside Ramadan? </a:t>
            </a:r>
            <a:endParaRPr lang="en-US" dirty="0"/>
          </a:p>
        </p:txBody>
      </p:sp>
      <p:sp>
        <p:nvSpPr>
          <p:cNvPr id="2" name="Title 1"/>
          <p:cNvSpPr>
            <a:spLocks noGrp="1"/>
          </p:cNvSpPr>
          <p:nvPr>
            <p:ph type="title"/>
          </p:nvPr>
        </p:nvSpPr>
        <p:spPr/>
        <p:txBody>
          <a:bodyPr/>
          <a:lstStyle/>
          <a:p>
            <a:r>
              <a:rPr lang="en-US" dirty="0" smtClean="0"/>
              <a:t>Study Questions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The lunar month starts when the moon appears in crescent shape. This is called the “new moon”. Slowly, the crescent shape becomes thicker and thicker. A full moon occurs in the middle of the month. Then the full moon starts to go back to its crescent shape and gets thinner and thinner, until it disappears. That is the end of the lunar month.</a:t>
            </a:r>
          </a:p>
          <a:p>
            <a:r>
              <a:rPr lang="en-US" dirty="0" smtClean="0"/>
              <a:t> The moon revolves around Earth. This is what causes the changes in the moon’s shape. One lunar month is either 29 or 30 days.</a:t>
            </a:r>
          </a:p>
          <a:p>
            <a:r>
              <a:rPr lang="en-US" dirty="0" smtClean="0"/>
              <a:t>Gregorian calendar follows the pattern of the sun, Gregorian months usually have 30 or 31 days. Therefore, there the Lunar year is 354 days while the   Solar year is usually 365 days long.  </a:t>
            </a:r>
            <a:endParaRPr lang="en-US" dirty="0"/>
          </a:p>
        </p:txBody>
      </p:sp>
      <p:sp>
        <p:nvSpPr>
          <p:cNvPr id="2" name="Title 1"/>
          <p:cNvSpPr>
            <a:spLocks noGrp="1"/>
          </p:cNvSpPr>
          <p:nvPr>
            <p:ph type="title"/>
          </p:nvPr>
        </p:nvSpPr>
        <p:spPr/>
        <p:txBody>
          <a:bodyPr/>
          <a:lstStyle/>
          <a:p>
            <a:r>
              <a:rPr lang="en-US" dirty="0" smtClean="0"/>
              <a:t>The Islamic Calendar is Lunar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lnSpcReduction="10000"/>
          </a:bodyPr>
          <a:lstStyle/>
          <a:p>
            <a:r>
              <a:rPr lang="ar-SA" dirty="0" smtClean="0"/>
              <a:t>هُوَ الَّذِي جَعَلَ الشَّمْسَ ضِيَاءً وَالْقَمَرَ نُورًا وَقَدَّرَهُ مَنَازِلَ لِتَعْلَمُوا عَدَدَ السِّنِينَ وَالْحِسَابَ ۚ مَا خَلَقَ اللَّهُ ذَٰلِكَ إِلَّا بِالْحَقِّ ۚ </a:t>
            </a:r>
            <a:r>
              <a:rPr lang="en-US" dirty="0" smtClean="0"/>
              <a:t>   </a:t>
            </a:r>
            <a:r>
              <a:rPr lang="ar-SA" dirty="0" smtClean="0"/>
              <a:t>يُفَصِّلُ الْآيَاتِ لِقَوْمٍ يَعْلَمُونَ</a:t>
            </a:r>
            <a:endParaRPr lang="en-US" dirty="0" smtClean="0"/>
          </a:p>
          <a:p>
            <a:r>
              <a:rPr lang="en-US" dirty="0" smtClean="0"/>
              <a:t>	It is He Who made the sun a shining thing and the moon as a light and measured out for it stages, that you might know the number of years and the reckoning. </a:t>
            </a:r>
            <a:r>
              <a:rPr lang="en-US" dirty="0" err="1" smtClean="0"/>
              <a:t>Allâh</a:t>
            </a:r>
            <a:r>
              <a:rPr lang="en-US" dirty="0" smtClean="0"/>
              <a:t> did not create this but in truth. He explains the </a:t>
            </a:r>
            <a:r>
              <a:rPr lang="en-US" dirty="0" err="1" smtClean="0"/>
              <a:t>Ayât</a:t>
            </a:r>
            <a:r>
              <a:rPr lang="en-US" dirty="0" smtClean="0"/>
              <a:t> (proofs, evidences, verses, lessons, signs, revelations, etc.) in detail for people who have knowledge.</a:t>
            </a:r>
          </a:p>
          <a:p>
            <a:pPr algn="r" rtl="1"/>
            <a:r>
              <a:rPr lang="ar-AE" dirty="0" smtClean="0"/>
              <a:t>عن ابن عمر رضي الله عنه: قال رسول الله صلى الله عليه وسلم: ”الشهر تسعة أو ثلاثون“</a:t>
            </a:r>
          </a:p>
          <a:p>
            <a:pPr algn="l"/>
            <a:r>
              <a:rPr lang="en-US" dirty="0" err="1" smtClean="0"/>
              <a:t>Ibn</a:t>
            </a:r>
            <a:r>
              <a:rPr lang="en-US" dirty="0" smtClean="0"/>
              <a:t> Omar reported that </a:t>
            </a:r>
            <a:r>
              <a:rPr lang="en-US" dirty="0" err="1" smtClean="0"/>
              <a:t>Rasoolullah</a:t>
            </a:r>
            <a:r>
              <a:rPr lang="en-US" dirty="0" smtClean="0"/>
              <a:t> (saws) said “A month is twenty nine or thirty days.”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1"/>
            <a:r>
              <a:rPr lang="ar-SA" dirty="0" smtClean="0"/>
              <a:t>إِنَّ عِدَّةَ الشُّهُورِ عِنْدَ اللَّهِ اثْنَا عَشَرَ شَهْرًا فِي كِتَابِ اللَّهِ </a:t>
            </a:r>
            <a:endParaRPr lang="en-US" dirty="0" smtClean="0"/>
          </a:p>
          <a:p>
            <a:pPr algn="l"/>
            <a:r>
              <a:rPr lang="en-US" dirty="0" smtClean="0"/>
              <a:t>“The count of month (in the year) for Allah are twelve in the book of Allah.”</a:t>
            </a:r>
          </a:p>
          <a:p>
            <a:pPr algn="l"/>
            <a:r>
              <a:rPr lang="en-US" dirty="0" smtClean="0"/>
              <a:t>There are 12 months in the Islamic year, just like in the Gregorian year. The following table lists all the Islamic month in the lunar year.</a:t>
            </a:r>
            <a:endParaRPr lang="en-US" dirty="0"/>
          </a:p>
        </p:txBody>
      </p:sp>
      <p:sp>
        <p:nvSpPr>
          <p:cNvPr id="2" name="Title 1"/>
          <p:cNvSpPr>
            <a:spLocks noGrp="1"/>
          </p:cNvSpPr>
          <p:nvPr>
            <p:ph type="title"/>
          </p:nvPr>
        </p:nvSpPr>
        <p:spPr/>
        <p:txBody>
          <a:bodyPr/>
          <a:lstStyle/>
          <a:p>
            <a:r>
              <a:rPr lang="en-US" dirty="0" smtClean="0"/>
              <a:t>The Islamic Month</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67544" y="260648"/>
          <a:ext cx="8229600" cy="7800198"/>
        </p:xfrm>
        <a:graphic>
          <a:graphicData uri="http://schemas.openxmlformats.org/drawingml/2006/table">
            <a:tbl>
              <a:tblPr firstRow="1" bandRow="1">
                <a:tableStyleId>{5C22544A-7EE6-4342-B048-85BDC9FD1C3A}</a:tableStyleId>
              </a:tblPr>
              <a:tblGrid>
                <a:gridCol w="2057400"/>
                <a:gridCol w="2057400"/>
                <a:gridCol w="2057400"/>
                <a:gridCol w="2057400"/>
              </a:tblGrid>
              <a:tr h="492978">
                <a:tc>
                  <a:txBody>
                    <a:bodyPr/>
                    <a:lstStyle/>
                    <a:p>
                      <a:endParaRPr lang="en-US" dirty="0"/>
                    </a:p>
                  </a:txBody>
                  <a:tcPr/>
                </a:tc>
                <a:tc>
                  <a:txBody>
                    <a:bodyPr/>
                    <a:lstStyle/>
                    <a:p>
                      <a:endParaRPr lang="en-US" dirty="0"/>
                    </a:p>
                  </a:txBody>
                  <a:tcPr/>
                </a:tc>
                <a:tc>
                  <a:txBody>
                    <a:bodyPr/>
                    <a:lstStyle/>
                    <a:p>
                      <a:r>
                        <a:rPr lang="en-US" dirty="0" smtClean="0"/>
                        <a:t>Month( English)</a:t>
                      </a:r>
                      <a:endParaRPr lang="en-US" dirty="0"/>
                    </a:p>
                  </a:txBody>
                  <a:tcPr/>
                </a:tc>
                <a:tc>
                  <a:txBody>
                    <a:bodyPr/>
                    <a:lstStyle/>
                    <a:p>
                      <a:r>
                        <a:rPr lang="en-US" dirty="0" smtClean="0"/>
                        <a:t>Main Events</a:t>
                      </a:r>
                      <a:endParaRPr lang="en-US" dirty="0"/>
                    </a:p>
                  </a:txBody>
                  <a:tcPr/>
                </a:tc>
              </a:tr>
              <a:tr h="492978">
                <a:tc>
                  <a:txBody>
                    <a:bodyPr/>
                    <a:lstStyle/>
                    <a:p>
                      <a:r>
                        <a:rPr lang="en-US" dirty="0" smtClean="0"/>
                        <a:t>1</a:t>
                      </a:r>
                      <a:endParaRPr lang="en-US" dirty="0"/>
                    </a:p>
                  </a:txBody>
                  <a:tcPr/>
                </a:tc>
                <a:tc>
                  <a:txBody>
                    <a:bodyPr/>
                    <a:lstStyle/>
                    <a:p>
                      <a:pPr algn="r" rtl="1"/>
                      <a:r>
                        <a:rPr lang="ar-AE" dirty="0" smtClean="0"/>
                        <a:t>محرم</a:t>
                      </a:r>
                      <a:endParaRPr lang="en-US" dirty="0"/>
                    </a:p>
                  </a:txBody>
                  <a:tcPr/>
                </a:tc>
                <a:tc>
                  <a:txBody>
                    <a:bodyPr/>
                    <a:lstStyle/>
                    <a:p>
                      <a:pPr algn="l" rtl="0"/>
                      <a:r>
                        <a:rPr lang="en-US" dirty="0" smtClean="0"/>
                        <a:t>Muharram</a:t>
                      </a:r>
                      <a:endParaRPr lang="en-US" dirty="0"/>
                    </a:p>
                  </a:txBody>
                  <a:tcPr/>
                </a:tc>
                <a:tc>
                  <a:txBody>
                    <a:bodyPr/>
                    <a:lstStyle/>
                    <a:p>
                      <a:r>
                        <a:rPr lang="en-US" dirty="0" err="1" smtClean="0"/>
                        <a:t>Ashuraa</a:t>
                      </a:r>
                      <a:endParaRPr lang="en-US" dirty="0"/>
                    </a:p>
                  </a:txBody>
                  <a:tcPr/>
                </a:tc>
              </a:tr>
              <a:tr h="492978">
                <a:tc>
                  <a:txBody>
                    <a:bodyPr/>
                    <a:lstStyle/>
                    <a:p>
                      <a:r>
                        <a:rPr lang="en-US" dirty="0" smtClean="0"/>
                        <a:t>2</a:t>
                      </a:r>
                      <a:endParaRPr lang="en-US" dirty="0"/>
                    </a:p>
                  </a:txBody>
                  <a:tcPr/>
                </a:tc>
                <a:tc>
                  <a:txBody>
                    <a:bodyPr/>
                    <a:lstStyle/>
                    <a:p>
                      <a:pPr algn="r" rtl="1"/>
                      <a:r>
                        <a:rPr lang="ar-AE" dirty="0" smtClean="0"/>
                        <a:t>صفر</a:t>
                      </a:r>
                      <a:endParaRPr lang="en-US" dirty="0"/>
                    </a:p>
                  </a:txBody>
                  <a:tcPr/>
                </a:tc>
                <a:tc>
                  <a:txBody>
                    <a:bodyPr/>
                    <a:lstStyle/>
                    <a:p>
                      <a:r>
                        <a:rPr lang="en-US" dirty="0" smtClean="0"/>
                        <a:t>Safar</a:t>
                      </a:r>
                      <a:endParaRPr lang="en-US" dirty="0"/>
                    </a:p>
                  </a:txBody>
                  <a:tcPr/>
                </a:tc>
                <a:tc>
                  <a:txBody>
                    <a:bodyPr/>
                    <a:lstStyle/>
                    <a:p>
                      <a:endParaRPr lang="en-US"/>
                    </a:p>
                  </a:txBody>
                  <a:tcPr/>
                </a:tc>
              </a:tr>
              <a:tr h="492978">
                <a:tc>
                  <a:txBody>
                    <a:bodyPr/>
                    <a:lstStyle/>
                    <a:p>
                      <a:r>
                        <a:rPr lang="en-US" dirty="0" smtClean="0"/>
                        <a:t>3</a:t>
                      </a:r>
                      <a:endParaRPr lang="en-US" dirty="0"/>
                    </a:p>
                  </a:txBody>
                  <a:tcPr/>
                </a:tc>
                <a:tc>
                  <a:txBody>
                    <a:bodyPr/>
                    <a:lstStyle/>
                    <a:p>
                      <a:pPr algn="r" rtl="1"/>
                      <a:r>
                        <a:rPr lang="ar-AE" dirty="0" smtClean="0"/>
                        <a:t>ربيع الاول</a:t>
                      </a:r>
                      <a:endParaRPr lang="en-US" dirty="0"/>
                    </a:p>
                  </a:txBody>
                  <a:tcPr/>
                </a:tc>
                <a:tc>
                  <a:txBody>
                    <a:bodyPr/>
                    <a:lstStyle/>
                    <a:p>
                      <a:r>
                        <a:rPr lang="en-US" dirty="0" err="1" smtClean="0"/>
                        <a:t>Rabee’-ul-Awwal</a:t>
                      </a:r>
                      <a:endParaRPr lang="en-US" dirty="0"/>
                    </a:p>
                  </a:txBody>
                  <a:tcPr/>
                </a:tc>
                <a:tc>
                  <a:txBody>
                    <a:bodyPr/>
                    <a:lstStyle/>
                    <a:p>
                      <a:r>
                        <a:rPr lang="en-US" dirty="0" smtClean="0"/>
                        <a:t>The birth of the Prophet Mohammad(saws)</a:t>
                      </a:r>
                    </a:p>
                    <a:p>
                      <a:r>
                        <a:rPr lang="en-US" dirty="0" smtClean="0"/>
                        <a:t>The death of the Prophet Mohammad(saws)</a:t>
                      </a:r>
                      <a:endParaRPr lang="en-US" dirty="0"/>
                    </a:p>
                  </a:txBody>
                  <a:tcPr/>
                </a:tc>
              </a:tr>
              <a:tr h="492978">
                <a:tc>
                  <a:txBody>
                    <a:bodyPr/>
                    <a:lstStyle/>
                    <a:p>
                      <a:r>
                        <a:rPr lang="en-US" dirty="0" smtClean="0"/>
                        <a:t>4</a:t>
                      </a:r>
                      <a:endParaRPr lang="en-US" dirty="0"/>
                    </a:p>
                  </a:txBody>
                  <a:tcPr/>
                </a:tc>
                <a:tc>
                  <a:txBody>
                    <a:bodyPr/>
                    <a:lstStyle/>
                    <a:p>
                      <a:pPr algn="r" rtl="1"/>
                      <a:r>
                        <a:rPr lang="ar-AE" dirty="0" smtClean="0"/>
                        <a:t>ربيع</a:t>
                      </a:r>
                      <a:r>
                        <a:rPr lang="ar-AE" baseline="0" dirty="0" smtClean="0"/>
                        <a:t> الثا</a:t>
                      </a:r>
                      <a:r>
                        <a:rPr lang="ar-AE" dirty="0" smtClean="0"/>
                        <a:t>ني</a:t>
                      </a:r>
                      <a:endParaRPr lang="en-US" dirty="0"/>
                    </a:p>
                  </a:txBody>
                  <a:tcPr/>
                </a:tc>
                <a:tc>
                  <a:txBody>
                    <a:bodyPr/>
                    <a:lstStyle/>
                    <a:p>
                      <a:r>
                        <a:rPr lang="en-US" dirty="0" err="1" smtClean="0"/>
                        <a:t>Rabee’-uth-Thani</a:t>
                      </a:r>
                      <a:endParaRPr lang="en-US" dirty="0"/>
                    </a:p>
                  </a:txBody>
                  <a:tcPr/>
                </a:tc>
                <a:tc>
                  <a:txBody>
                    <a:bodyPr/>
                    <a:lstStyle/>
                    <a:p>
                      <a:endParaRPr lang="en-US"/>
                    </a:p>
                  </a:txBody>
                  <a:tcPr/>
                </a:tc>
              </a:tr>
              <a:tr h="492978">
                <a:tc>
                  <a:txBody>
                    <a:bodyPr/>
                    <a:lstStyle/>
                    <a:p>
                      <a:r>
                        <a:rPr lang="en-US" dirty="0" smtClean="0"/>
                        <a:t>5</a:t>
                      </a:r>
                      <a:endParaRPr lang="en-US" dirty="0"/>
                    </a:p>
                  </a:txBody>
                  <a:tcPr/>
                </a:tc>
                <a:tc>
                  <a:txBody>
                    <a:bodyPr/>
                    <a:lstStyle/>
                    <a:p>
                      <a:pPr algn="r" rtl="1"/>
                      <a:r>
                        <a:rPr lang="ar-AE" dirty="0" smtClean="0"/>
                        <a:t>جمادى</a:t>
                      </a:r>
                      <a:r>
                        <a:rPr lang="ar-AE" baseline="0" dirty="0" smtClean="0"/>
                        <a:t> الاول</a:t>
                      </a:r>
                      <a:endParaRPr lang="en-US" dirty="0"/>
                    </a:p>
                  </a:txBody>
                  <a:tcPr/>
                </a:tc>
                <a:tc>
                  <a:txBody>
                    <a:bodyPr/>
                    <a:lstStyle/>
                    <a:p>
                      <a:r>
                        <a:rPr lang="en-US" dirty="0" err="1" smtClean="0"/>
                        <a:t>Jumadal-awwal</a:t>
                      </a:r>
                      <a:endParaRPr lang="en-US" dirty="0"/>
                    </a:p>
                  </a:txBody>
                  <a:tcPr/>
                </a:tc>
                <a:tc>
                  <a:txBody>
                    <a:bodyPr/>
                    <a:lstStyle/>
                    <a:p>
                      <a:endParaRPr lang="en-US"/>
                    </a:p>
                  </a:txBody>
                  <a:tcPr/>
                </a:tc>
              </a:tr>
              <a:tr h="492978">
                <a:tc>
                  <a:txBody>
                    <a:bodyPr/>
                    <a:lstStyle/>
                    <a:p>
                      <a:r>
                        <a:rPr lang="en-US" dirty="0" smtClean="0"/>
                        <a:t>6</a:t>
                      </a:r>
                      <a:endParaRPr lang="en-US" dirty="0"/>
                    </a:p>
                  </a:txBody>
                  <a:tcPr/>
                </a:tc>
                <a:tc>
                  <a:txBody>
                    <a:bodyPr/>
                    <a:lstStyle/>
                    <a:p>
                      <a:pPr algn="r" rtl="1"/>
                      <a:r>
                        <a:rPr lang="ar-AE" dirty="0" smtClean="0"/>
                        <a:t>جمادى الثاني</a:t>
                      </a:r>
                      <a:endParaRPr lang="en-US" dirty="0"/>
                    </a:p>
                  </a:txBody>
                  <a:tcPr/>
                </a:tc>
                <a:tc>
                  <a:txBody>
                    <a:bodyPr/>
                    <a:lstStyle/>
                    <a:p>
                      <a:r>
                        <a:rPr lang="en-US" dirty="0" err="1" smtClean="0"/>
                        <a:t>Jumad-Thani</a:t>
                      </a:r>
                      <a:endParaRPr lang="en-US" dirty="0"/>
                    </a:p>
                  </a:txBody>
                  <a:tcPr/>
                </a:tc>
                <a:tc>
                  <a:txBody>
                    <a:bodyPr/>
                    <a:lstStyle/>
                    <a:p>
                      <a:endParaRPr lang="en-US"/>
                    </a:p>
                  </a:txBody>
                  <a:tcPr/>
                </a:tc>
              </a:tr>
              <a:tr h="492978">
                <a:tc>
                  <a:txBody>
                    <a:bodyPr/>
                    <a:lstStyle/>
                    <a:p>
                      <a:r>
                        <a:rPr lang="en-US" dirty="0" smtClean="0"/>
                        <a:t>7</a:t>
                      </a:r>
                      <a:endParaRPr lang="en-US" dirty="0"/>
                    </a:p>
                  </a:txBody>
                  <a:tcPr/>
                </a:tc>
                <a:tc>
                  <a:txBody>
                    <a:bodyPr/>
                    <a:lstStyle/>
                    <a:p>
                      <a:pPr algn="r" rtl="1"/>
                      <a:r>
                        <a:rPr lang="ar-AE" dirty="0" smtClean="0"/>
                        <a:t>رجب</a:t>
                      </a:r>
                      <a:endParaRPr lang="en-US" dirty="0"/>
                    </a:p>
                  </a:txBody>
                  <a:tcPr/>
                </a:tc>
                <a:tc>
                  <a:txBody>
                    <a:bodyPr/>
                    <a:lstStyle/>
                    <a:p>
                      <a:r>
                        <a:rPr lang="en-US" dirty="0" smtClean="0"/>
                        <a:t>Rajab</a:t>
                      </a:r>
                      <a:endParaRPr lang="en-US" dirty="0"/>
                    </a:p>
                  </a:txBody>
                  <a:tcPr/>
                </a:tc>
                <a:tc>
                  <a:txBody>
                    <a:bodyPr/>
                    <a:lstStyle/>
                    <a:p>
                      <a:r>
                        <a:rPr lang="en-US" dirty="0" err="1" smtClean="0"/>
                        <a:t>Isra</a:t>
                      </a:r>
                      <a:r>
                        <a:rPr lang="en-US" dirty="0" smtClean="0"/>
                        <a:t>’ and  </a:t>
                      </a:r>
                      <a:r>
                        <a:rPr lang="en-US" dirty="0" err="1" smtClean="0"/>
                        <a:t>Mi’raaj</a:t>
                      </a:r>
                      <a:endParaRPr lang="en-US" dirty="0"/>
                    </a:p>
                  </a:txBody>
                  <a:tcPr/>
                </a:tc>
              </a:tr>
              <a:tr h="492978">
                <a:tc>
                  <a:txBody>
                    <a:bodyPr/>
                    <a:lstStyle/>
                    <a:p>
                      <a:r>
                        <a:rPr lang="en-US" dirty="0" smtClean="0"/>
                        <a:t>8</a:t>
                      </a:r>
                      <a:endParaRPr lang="en-US" dirty="0"/>
                    </a:p>
                  </a:txBody>
                  <a:tcPr/>
                </a:tc>
                <a:tc>
                  <a:txBody>
                    <a:bodyPr/>
                    <a:lstStyle/>
                    <a:p>
                      <a:pPr algn="r" rtl="1"/>
                      <a:r>
                        <a:rPr lang="ar-AE" dirty="0" smtClean="0"/>
                        <a:t>شعبان</a:t>
                      </a:r>
                      <a:endParaRPr lang="en-US" dirty="0"/>
                    </a:p>
                  </a:txBody>
                  <a:tcPr/>
                </a:tc>
                <a:tc>
                  <a:txBody>
                    <a:bodyPr/>
                    <a:lstStyle/>
                    <a:p>
                      <a:r>
                        <a:rPr lang="en-US" dirty="0" err="1" smtClean="0"/>
                        <a:t>Shab’ban</a:t>
                      </a:r>
                      <a:endParaRPr lang="en-US" dirty="0"/>
                    </a:p>
                  </a:txBody>
                  <a:tcPr/>
                </a:tc>
                <a:tc>
                  <a:txBody>
                    <a:bodyPr/>
                    <a:lstStyle/>
                    <a:p>
                      <a:endParaRPr lang="en-US"/>
                    </a:p>
                  </a:txBody>
                  <a:tcPr/>
                </a:tc>
              </a:tr>
              <a:tr h="492978">
                <a:tc>
                  <a:txBody>
                    <a:bodyPr/>
                    <a:lstStyle/>
                    <a:p>
                      <a:r>
                        <a:rPr lang="en-US" dirty="0" smtClean="0"/>
                        <a:t>9</a:t>
                      </a:r>
                      <a:endParaRPr lang="en-US" dirty="0"/>
                    </a:p>
                  </a:txBody>
                  <a:tcPr/>
                </a:tc>
                <a:tc>
                  <a:txBody>
                    <a:bodyPr/>
                    <a:lstStyle/>
                    <a:p>
                      <a:pPr algn="r" rtl="1"/>
                      <a:r>
                        <a:rPr lang="ar-AE" dirty="0" smtClean="0"/>
                        <a:t>رمضان</a:t>
                      </a:r>
                      <a:endParaRPr lang="en-US" dirty="0"/>
                    </a:p>
                  </a:txBody>
                  <a:tcPr/>
                </a:tc>
                <a:tc>
                  <a:txBody>
                    <a:bodyPr/>
                    <a:lstStyle/>
                    <a:p>
                      <a:r>
                        <a:rPr lang="en-US" dirty="0" smtClean="0"/>
                        <a:t>Ramadan</a:t>
                      </a:r>
                      <a:endParaRPr lang="en-US" dirty="0"/>
                    </a:p>
                  </a:txBody>
                  <a:tcPr/>
                </a:tc>
                <a:tc>
                  <a:txBody>
                    <a:bodyPr/>
                    <a:lstStyle/>
                    <a:p>
                      <a:r>
                        <a:rPr lang="en-US" dirty="0" smtClean="0"/>
                        <a:t>The month of fasting</a:t>
                      </a:r>
                      <a:endParaRPr lang="en-US" dirty="0"/>
                    </a:p>
                  </a:txBody>
                  <a:tcPr/>
                </a:tc>
              </a:tr>
              <a:tr h="4929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92978">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r>
              <a:tr h="492978">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549275"/>
          <a:ext cx="8229600" cy="13817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dirty="0" smtClean="0"/>
                        <a:t>10</a:t>
                      </a:r>
                      <a:endParaRPr lang="en-US" dirty="0"/>
                    </a:p>
                  </a:txBody>
                  <a:tcPr/>
                </a:tc>
                <a:tc>
                  <a:txBody>
                    <a:bodyPr/>
                    <a:lstStyle/>
                    <a:p>
                      <a:pPr algn="r" rtl="1"/>
                      <a:r>
                        <a:rPr lang="ar-AE" dirty="0" smtClean="0"/>
                        <a:t>شوال</a:t>
                      </a:r>
                      <a:endParaRPr lang="en-US" dirty="0"/>
                    </a:p>
                  </a:txBody>
                  <a:tcPr/>
                </a:tc>
                <a:tc>
                  <a:txBody>
                    <a:bodyPr/>
                    <a:lstStyle/>
                    <a:p>
                      <a:r>
                        <a:rPr lang="en-US" dirty="0" smtClean="0"/>
                        <a:t>Shawwal</a:t>
                      </a:r>
                      <a:endParaRPr lang="en-US" dirty="0"/>
                    </a:p>
                  </a:txBody>
                  <a:tcPr/>
                </a:tc>
                <a:tc>
                  <a:txBody>
                    <a:bodyPr/>
                    <a:lstStyle/>
                    <a:p>
                      <a:endParaRPr lang="en-US" dirty="0"/>
                    </a:p>
                  </a:txBody>
                  <a:tcPr/>
                </a:tc>
              </a:tr>
              <a:tr h="370840">
                <a:tc>
                  <a:txBody>
                    <a:bodyPr/>
                    <a:lstStyle/>
                    <a:p>
                      <a:r>
                        <a:rPr lang="en-US" dirty="0" smtClean="0"/>
                        <a:t>11</a:t>
                      </a:r>
                      <a:endParaRPr lang="en-US" dirty="0"/>
                    </a:p>
                  </a:txBody>
                  <a:tcPr/>
                </a:tc>
                <a:tc>
                  <a:txBody>
                    <a:bodyPr/>
                    <a:lstStyle/>
                    <a:p>
                      <a:pPr algn="r" rtl="1"/>
                      <a:r>
                        <a:rPr lang="ar-AE" dirty="0" smtClean="0"/>
                        <a:t>ذوالقعدة</a:t>
                      </a:r>
                      <a:endParaRPr lang="en-US" dirty="0"/>
                    </a:p>
                  </a:txBody>
                  <a:tcPr/>
                </a:tc>
                <a:tc>
                  <a:txBody>
                    <a:bodyPr/>
                    <a:lstStyle/>
                    <a:p>
                      <a:pPr algn="l" rtl="0"/>
                      <a:r>
                        <a:rPr lang="en-US" dirty="0" err="1" smtClean="0"/>
                        <a:t>Dhul-Qi’dah</a:t>
                      </a:r>
                      <a:endParaRPr lang="en-US" dirty="0"/>
                    </a:p>
                  </a:txBody>
                  <a:tcPr/>
                </a:tc>
                <a:tc>
                  <a:txBody>
                    <a:bodyPr/>
                    <a:lstStyle/>
                    <a:p>
                      <a:endParaRPr lang="en-US"/>
                    </a:p>
                  </a:txBody>
                  <a:tcPr/>
                </a:tc>
              </a:tr>
              <a:tr h="370840">
                <a:tc>
                  <a:txBody>
                    <a:bodyPr/>
                    <a:lstStyle/>
                    <a:p>
                      <a:r>
                        <a:rPr lang="en-US" dirty="0" smtClean="0"/>
                        <a:t>12</a:t>
                      </a:r>
                      <a:endParaRPr lang="en-US" dirty="0"/>
                    </a:p>
                  </a:txBody>
                  <a:tcPr/>
                </a:tc>
                <a:tc>
                  <a:txBody>
                    <a:bodyPr/>
                    <a:lstStyle/>
                    <a:p>
                      <a:pPr algn="r" rtl="1"/>
                      <a:r>
                        <a:rPr lang="ar-AE" dirty="0" smtClean="0"/>
                        <a:t>ذوالحجة</a:t>
                      </a:r>
                      <a:endParaRPr lang="en-US" dirty="0"/>
                    </a:p>
                  </a:txBody>
                  <a:tcPr/>
                </a:tc>
                <a:tc>
                  <a:txBody>
                    <a:bodyPr/>
                    <a:lstStyle/>
                    <a:p>
                      <a:r>
                        <a:rPr lang="en-US" dirty="0" err="1" smtClean="0"/>
                        <a:t>Dhul-Hijjah</a:t>
                      </a:r>
                      <a:endParaRPr lang="en-US" dirty="0"/>
                    </a:p>
                  </a:txBody>
                  <a:tcPr/>
                </a:tc>
                <a:tc>
                  <a:txBody>
                    <a:bodyPr/>
                    <a:lstStyle/>
                    <a:p>
                      <a:r>
                        <a:rPr lang="en-US" dirty="0" smtClean="0"/>
                        <a:t>Hajj</a:t>
                      </a:r>
                    </a:p>
                    <a:p>
                      <a:r>
                        <a:rPr lang="en-US" dirty="0" err="1" smtClean="0"/>
                        <a:t>Eid-ul-Adha</a:t>
                      </a:r>
                      <a:endParaRPr lang="en-US"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Every year the beginning of Ramadan brings new challenges to the Muslim community. Should Ramadan begin with the sighting of the moon locally? Do we rely on the calculations of the new moon by an observatory? These and many other questions are often asked at the beginning of Ramadan. This problem is because many Muslims do not understand the fine details that go into the beginning of Ramadan according to the books of Islamic </a:t>
            </a:r>
            <a:r>
              <a:rPr lang="en-US" dirty="0" err="1" smtClean="0"/>
              <a:t>Fiqh</a:t>
            </a:r>
            <a:r>
              <a:rPr lang="en-US" dirty="0" smtClean="0"/>
              <a:t>. </a:t>
            </a:r>
            <a:endParaRPr lang="en-US" dirty="0"/>
          </a:p>
        </p:txBody>
      </p:sp>
      <p:sp>
        <p:nvSpPr>
          <p:cNvPr id="2" name="Title 1"/>
          <p:cNvSpPr>
            <a:spLocks noGrp="1"/>
          </p:cNvSpPr>
          <p:nvPr>
            <p:ph type="title"/>
          </p:nvPr>
        </p:nvSpPr>
        <p:spPr/>
        <p:txBody>
          <a:bodyPr/>
          <a:lstStyle/>
          <a:p>
            <a:r>
              <a:rPr lang="en-US" dirty="0" smtClean="0"/>
              <a:t>The Arrival of Ramadan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The month of fasting starts with the beginning of he lunar month of Ramadan. This event is confirmed traditionally by sighting the new crescent moon by the sunset of the 29</a:t>
            </a:r>
            <a:r>
              <a:rPr lang="en-US" baseline="30000" dirty="0" smtClean="0"/>
              <a:t>th</a:t>
            </a:r>
            <a:r>
              <a:rPr lang="en-US" dirty="0" smtClean="0"/>
              <a:t> day of the lunar month of Sha’ban. If the crescent moon is not seen, Muslims wait until the thirty days of </a:t>
            </a:r>
            <a:r>
              <a:rPr lang="en-US" dirty="0" err="1" smtClean="0"/>
              <a:t>Shaba’ban</a:t>
            </a:r>
            <a:r>
              <a:rPr lang="en-US" dirty="0" smtClean="0"/>
              <a:t> are completed, then they start fasting of Ramadan.</a:t>
            </a:r>
          </a:p>
          <a:p>
            <a:r>
              <a:rPr lang="en-US" dirty="0" smtClean="0"/>
              <a:t>Abu </a:t>
            </a:r>
            <a:r>
              <a:rPr lang="en-US" dirty="0" err="1" smtClean="0"/>
              <a:t>Hurayrah</a:t>
            </a:r>
            <a:r>
              <a:rPr lang="en-US" dirty="0" smtClean="0"/>
              <a:t> reported that the Prophet instructed: “Fast after you have seen it (the new crescent) and end the fast (at the end of the month) when you see it. If it is hidden from you, then wait until the thirty days of Sha’ban have passed.</a:t>
            </a:r>
            <a:endParaRPr lang="en-US" dirty="0"/>
          </a:p>
        </p:txBody>
      </p:sp>
      <p:sp>
        <p:nvSpPr>
          <p:cNvPr id="2" name="Title 1"/>
          <p:cNvSpPr>
            <a:spLocks noGrp="1"/>
          </p:cNvSpPr>
          <p:nvPr>
            <p:ph type="title"/>
          </p:nvPr>
        </p:nvSpPr>
        <p:spPr/>
        <p:txBody>
          <a:bodyPr/>
          <a:lstStyle/>
          <a:p>
            <a:r>
              <a:rPr lang="en-US" dirty="0" smtClean="0"/>
              <a:t>Sighting the moon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lnSpcReduction="10000"/>
          </a:bodyPr>
          <a:lstStyle/>
          <a:p>
            <a:r>
              <a:rPr lang="en-US" dirty="0" smtClean="0"/>
              <a:t>According to the majority of imams, the report on only one pious person is accepted to decide the beginning of Ramadan. </a:t>
            </a:r>
            <a:r>
              <a:rPr lang="en-US" dirty="0" err="1" smtClean="0"/>
              <a:t>Ibn</a:t>
            </a:r>
            <a:r>
              <a:rPr lang="en-US" dirty="0" smtClean="0"/>
              <a:t> </a:t>
            </a:r>
            <a:r>
              <a:rPr lang="en-US" dirty="0" err="1" smtClean="0"/>
              <a:t>Umar</a:t>
            </a:r>
            <a:r>
              <a:rPr lang="en-US" dirty="0" smtClean="0"/>
              <a:t> said: “ The Prophet were for the  new moon and when I reported to the Messenger of Allah that I had seen it, he fasted and ordered the people to fast.”</a:t>
            </a:r>
          </a:p>
          <a:p>
            <a:r>
              <a:rPr lang="en-US" dirty="0" smtClean="0"/>
              <a:t>Concerning the new moon of Shawwal is confirmed by sighting the crescent moon by the sunset of the 29</a:t>
            </a:r>
            <a:r>
              <a:rPr lang="en-US" baseline="30000" dirty="0" smtClean="0"/>
              <a:t>th</a:t>
            </a:r>
            <a:r>
              <a:rPr lang="en-US" dirty="0" smtClean="0"/>
              <a:t> day of Ramadan or by completing thirty days of Ramadan. Most </a:t>
            </a:r>
            <a:r>
              <a:rPr lang="en-US" dirty="0" err="1" smtClean="0"/>
              <a:t>fuqahaa</a:t>
            </a:r>
            <a:r>
              <a:rPr lang="en-US" dirty="0" smtClean="0"/>
              <a:t>, or jurist, state that the new moon Shawwal must have been reported by at least two pious witnesses.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504</TotalTime>
  <Words>1848</Words>
  <Application>Microsoft Office PowerPoint</Application>
  <PresentationFormat>On-screen Show (4:3)</PresentationFormat>
  <Paragraphs>122</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Ahkam-us-Siyam: The Rules of Fasting</vt:lpstr>
      <vt:lpstr>The Islamic Calendar is Lunar</vt:lpstr>
      <vt:lpstr>Slide 3</vt:lpstr>
      <vt:lpstr>The Islamic Month</vt:lpstr>
      <vt:lpstr>Slide 5</vt:lpstr>
      <vt:lpstr>Slide 6</vt:lpstr>
      <vt:lpstr>The Arrival of Ramadan</vt:lpstr>
      <vt:lpstr>Sighting the moon</vt:lpstr>
      <vt:lpstr>Slide 9</vt:lpstr>
      <vt:lpstr>What about astronomical calculations?</vt:lpstr>
      <vt:lpstr>What exactly is Fasting?</vt:lpstr>
      <vt:lpstr>Slide 12</vt:lpstr>
      <vt:lpstr>The Obligatory Actions of Fasting</vt:lpstr>
      <vt:lpstr>2. Imsaak: Abstaining from Eating,Drinking and Mating during the day</vt:lpstr>
      <vt:lpstr>Recommended actions during fasting</vt:lpstr>
      <vt:lpstr>Fasting Outside of Ramadan</vt:lpstr>
      <vt:lpstr>The Fast of Ashuraa</vt:lpstr>
      <vt:lpstr>Fasting on Mondays, Thirsdays, as well as three days every month</vt:lpstr>
      <vt:lpstr>Study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Ahkam-us-Siyam: The Rules of Fasting</dc:title>
  <dc:creator>akram</dc:creator>
  <cp:lastModifiedBy>akram</cp:lastModifiedBy>
  <cp:revision>18</cp:revision>
  <dcterms:created xsi:type="dcterms:W3CDTF">2012-09-15T17:27:24Z</dcterms:created>
  <dcterms:modified xsi:type="dcterms:W3CDTF">2012-09-28T18:43:15Z</dcterms:modified>
</cp:coreProperties>
</file>