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1" r:id="rId25"/>
    <p:sldId id="28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59" autoAdjust="0"/>
    <p:restoredTop sz="86380" autoAdjust="0"/>
  </p:normalViewPr>
  <p:slideViewPr>
    <p:cSldViewPr>
      <p:cViewPr varScale="1">
        <p:scale>
          <a:sx n="73" d="100"/>
          <a:sy n="73" d="100"/>
        </p:scale>
        <p:origin x="-1932" y="-102"/>
      </p:cViewPr>
      <p:guideLst>
        <p:guide orient="horz" pos="2160"/>
        <p:guide pos="2880"/>
      </p:guideLst>
    </p:cSldViewPr>
  </p:slideViewPr>
  <p:outlineViewPr>
    <p:cViewPr>
      <p:scale>
        <a:sx n="33" d="100"/>
        <a:sy n="33" d="100"/>
      </p:scale>
      <p:origin x="216"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E2F1613-296E-4F2D-9736-D2FABE499A02}" type="datetimeFigureOut">
              <a:rPr lang="en-US" smtClean="0"/>
              <a:pPr/>
              <a:t>5/18/2012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827DBB6E-8B44-4EA0-85C0-79767EEF659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E2F1613-296E-4F2D-9736-D2FABE499A02}" type="datetimeFigureOut">
              <a:rPr lang="en-US" smtClean="0"/>
              <a:pPr/>
              <a:t>5/18/2012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7DBB6E-8B44-4EA0-85C0-79767EEF659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E2F1613-296E-4F2D-9736-D2FABE499A02}" type="datetimeFigureOut">
              <a:rPr lang="en-US" smtClean="0"/>
              <a:pPr/>
              <a:t>5/18/2012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7DBB6E-8B44-4EA0-85C0-79767EEF659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E2F1613-296E-4F2D-9736-D2FABE499A02}" type="datetimeFigureOut">
              <a:rPr lang="en-US" smtClean="0"/>
              <a:pPr/>
              <a:t>5/18/2012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7DBB6E-8B44-4EA0-85C0-79767EEF659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E2F1613-296E-4F2D-9736-D2FABE499A02}" type="datetimeFigureOut">
              <a:rPr lang="en-US" smtClean="0"/>
              <a:pPr/>
              <a:t>5/18/2012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7DBB6E-8B44-4EA0-85C0-79767EEF659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E2F1613-296E-4F2D-9736-D2FABE499A02}" type="datetimeFigureOut">
              <a:rPr lang="en-US" smtClean="0"/>
              <a:pPr/>
              <a:t>5/18/2012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7DBB6E-8B44-4EA0-85C0-79767EEF659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E2F1613-296E-4F2D-9736-D2FABE499A02}" type="datetimeFigureOut">
              <a:rPr lang="en-US" smtClean="0"/>
              <a:pPr/>
              <a:t>5/18/2012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7DBB6E-8B44-4EA0-85C0-79767EEF659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E2F1613-296E-4F2D-9736-D2FABE499A02}" type="datetimeFigureOut">
              <a:rPr lang="en-US" smtClean="0"/>
              <a:pPr/>
              <a:t>5/18/2012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7DBB6E-8B44-4EA0-85C0-79767EEF659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2F1613-296E-4F2D-9736-D2FABE499A02}" type="datetimeFigureOut">
              <a:rPr lang="en-US" smtClean="0"/>
              <a:pPr/>
              <a:t>5/18/2012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7DBB6E-8B44-4EA0-85C0-79767EEF659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E2F1613-296E-4F2D-9736-D2FABE499A02}" type="datetimeFigureOut">
              <a:rPr lang="en-US" smtClean="0"/>
              <a:pPr/>
              <a:t>5/18/2012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7DBB6E-8B44-4EA0-85C0-79767EEF659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E2F1613-296E-4F2D-9736-D2FABE499A02}" type="datetimeFigureOut">
              <a:rPr lang="en-US" smtClean="0"/>
              <a:pPr/>
              <a:t>5/18/2012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827DBB6E-8B44-4EA0-85C0-79767EEF659A}"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E2F1613-296E-4F2D-9736-D2FABE499A02}" type="datetimeFigureOut">
              <a:rPr lang="en-US" smtClean="0"/>
              <a:pPr/>
              <a:t>5/18/2012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27DBB6E-8B44-4EA0-85C0-79767EEF659A}"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Allah Gives and Deprives Wealth</a:t>
            </a:r>
            <a:endParaRPr lang="en-US" dirty="0"/>
          </a:p>
        </p:txBody>
      </p:sp>
      <p:sp>
        <p:nvSpPr>
          <p:cNvPr id="3" name="Content Placeholder 2"/>
          <p:cNvSpPr>
            <a:spLocks noGrp="1"/>
          </p:cNvSpPr>
          <p:nvPr>
            <p:ph idx="1"/>
          </p:nvPr>
        </p:nvSpPr>
        <p:spPr/>
        <p:txBody>
          <a:bodyPr/>
          <a:lstStyle/>
          <a:p>
            <a:r>
              <a:rPr lang="en-US" dirty="0" smtClean="0"/>
              <a:t>People usually think that the source of their </a:t>
            </a:r>
            <a:r>
              <a:rPr lang="en-US" dirty="0" err="1" smtClean="0"/>
              <a:t>rizq</a:t>
            </a:r>
            <a:r>
              <a:rPr lang="en-US" dirty="0"/>
              <a:t> </a:t>
            </a:r>
            <a:r>
              <a:rPr lang="en-US" dirty="0" smtClean="0"/>
              <a:t>(sustenance) is their parents, bosses, or employers. The fact of the matter is that Allah is the ultimate provider of </a:t>
            </a:r>
            <a:r>
              <a:rPr lang="en-US" dirty="0" err="1" smtClean="0"/>
              <a:t>rizq</a:t>
            </a:r>
            <a:r>
              <a:rPr lang="en-US" dirty="0" smtClean="0"/>
              <a:t> to all of His creations. </a:t>
            </a:r>
            <a:r>
              <a:rPr lang="en-US" dirty="0" err="1" smtClean="0"/>
              <a:t>Ar-Razzaq</a:t>
            </a:r>
            <a:r>
              <a:rPr lang="en-US" dirty="0" smtClean="0"/>
              <a:t>, </a:t>
            </a:r>
            <a:r>
              <a:rPr lang="en-US" dirty="0" err="1" smtClean="0"/>
              <a:t>Ar-Raziq</a:t>
            </a:r>
            <a:r>
              <a:rPr lang="en-US" dirty="0" smtClean="0"/>
              <a:t>, Al-</a:t>
            </a:r>
            <a:r>
              <a:rPr lang="en-US" dirty="0" err="1" smtClean="0"/>
              <a:t>Mu’ti</a:t>
            </a:r>
            <a:r>
              <a:rPr lang="en-US" dirty="0" smtClean="0"/>
              <a:t> and Al-</a:t>
            </a:r>
            <a:r>
              <a:rPr lang="en-US" dirty="0" err="1" smtClean="0"/>
              <a:t>Wahhab</a:t>
            </a:r>
            <a:r>
              <a:rPr lang="en-US" dirty="0" smtClean="0"/>
              <a:t> are some of the names of Allah. If you ponder upon these names, they mean that He is only owner of provision and He is the provider, forever. Allah says in </a:t>
            </a:r>
            <a:r>
              <a:rPr lang="en-US" dirty="0" err="1" smtClean="0"/>
              <a:t>Surat</a:t>
            </a:r>
            <a:r>
              <a:rPr lang="en-US" dirty="0" smtClean="0"/>
              <a:t> </a:t>
            </a:r>
            <a:r>
              <a:rPr lang="en-US" dirty="0" err="1" smtClean="0"/>
              <a:t>Hud</a:t>
            </a:r>
            <a:r>
              <a:rPr lang="en-US" dirty="0" smtClean="0"/>
              <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24744"/>
            <a:ext cx="8229600" cy="5001419"/>
          </a:xfrm>
        </p:spPr>
        <p:txBody>
          <a:bodyPr>
            <a:normAutofit/>
          </a:bodyPr>
          <a:lstStyle/>
          <a:p>
            <a:r>
              <a:rPr lang="en-US" dirty="0" smtClean="0"/>
              <a:t>	</a:t>
            </a:r>
            <a:r>
              <a:rPr lang="ar-SA" dirty="0" smtClean="0"/>
              <a:t>وَلَا تَمُدَّنَّ عَيْنَيْكَ إِلَىٰ مَا مَتَّعْنَا بِهِ أَزْوَاجًا مِنْهُمْ زَهْرَةَ الْحَيَاةِ الدُّنْيَا لِنَفْتِنَهُمْ فِيهِ ۚ وَرِزْقُ رَبِّكَ خَيْرٌ وَأَبْقَىٰ</a:t>
            </a:r>
            <a:endParaRPr lang="en-US" dirty="0" smtClean="0"/>
          </a:p>
          <a:p>
            <a:pPr>
              <a:buNone/>
            </a:pPr>
            <a:r>
              <a:rPr lang="en-US" dirty="0" smtClean="0"/>
              <a:t>	</a:t>
            </a:r>
          </a:p>
          <a:p>
            <a:r>
              <a:rPr lang="en-US" dirty="0" smtClean="0"/>
              <a:t>And strain not your eyes in longing for the things We have given for enjoyment to various groups of them (polytheists and disbelievers in the Oneness of </a:t>
            </a:r>
            <a:r>
              <a:rPr lang="en-US" dirty="0" err="1" smtClean="0"/>
              <a:t>Allâh</a:t>
            </a:r>
            <a:r>
              <a:rPr lang="en-US" dirty="0" smtClean="0"/>
              <a:t>), the splendor of the life of this world that We may test them thereby. But the provision (good reward in the Hereafter) of your Lord is better and more lasting.</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Things that help gain and increase wealth</a:t>
            </a:r>
            <a:endParaRPr lang="en-US" dirty="0"/>
          </a:p>
        </p:txBody>
      </p:sp>
      <p:sp>
        <p:nvSpPr>
          <p:cNvPr id="3" name="Content Placeholder 2"/>
          <p:cNvSpPr>
            <a:spLocks noGrp="1"/>
          </p:cNvSpPr>
          <p:nvPr>
            <p:ph idx="1"/>
          </p:nvPr>
        </p:nvSpPr>
        <p:spPr/>
        <p:txBody>
          <a:bodyPr>
            <a:normAutofit/>
          </a:bodyPr>
          <a:lstStyle/>
          <a:p>
            <a:r>
              <a:rPr lang="en-US" dirty="0" smtClean="0"/>
              <a:t>1.  Having True Faith</a:t>
            </a:r>
          </a:p>
          <a:p>
            <a:r>
              <a:rPr lang="en-US" dirty="0" smtClean="0"/>
              <a:t>     Allah provides his sustenance to all people weather they were believers or disbelievers. However, Allah blesses the sustenance he gives to His faithful and obedient believers. He makes wealth easy to obtain and useful. Allah says in </a:t>
            </a:r>
            <a:r>
              <a:rPr lang="en-US" dirty="0" err="1" smtClean="0"/>
              <a:t>Surat-ul-Baqrah</a:t>
            </a:r>
            <a:r>
              <a:rPr lang="en-US" dirty="0" smtClean="0"/>
              <a:t>,</a:t>
            </a:r>
          </a:p>
          <a:p>
            <a:r>
              <a:rPr lang="ar-SA" dirty="0" smtClean="0"/>
              <a:t>وَإِذْ قَالَ إِبْرَاهِيمُ رَبِّ اجْعَلْ هَٰذَا بَلَدًا آمِنًا وَارْزُقْ أَهْلَهُ مِنَ الثَّمَرَاتِ مَنْ آمَنَ مِنْهُمْ بِاللَّهِ وَالْيَوْمِ الْآخِرِ ۖ قَالَ وَمَنْ كَفَرَ فَأُمَتِّعُهُ قَلِيلًا ثُمَّ أَضْطَرُّهُ إِلَىٰ عَذَابِ النَّارِ ۖ وَبِئْسَ الْمَصِيرُ</a:t>
            </a:r>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2736"/>
            <a:ext cx="8229600" cy="5073427"/>
          </a:xfrm>
        </p:spPr>
        <p:txBody>
          <a:bodyPr/>
          <a:lstStyle/>
          <a:p>
            <a:r>
              <a:rPr lang="en-US" dirty="0" smtClean="0"/>
              <a:t>And (remember) when Ibrahim (Abraham) said, "My Lord, make this city (</a:t>
            </a:r>
            <a:r>
              <a:rPr lang="en-US" dirty="0" err="1" smtClean="0"/>
              <a:t>Makkah</a:t>
            </a:r>
            <a:r>
              <a:rPr lang="en-US" dirty="0" smtClean="0"/>
              <a:t>) a place of security and provide its people with fruits, such of them as believe in Allah and the Last Day." He (Allah) answered: "As for him who disbelieves, I shall leave him in contentment for a while, then I shall compel him to the torment of the Fire, and worst indeed is that destination!"</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a:bodyPr>
          <a:lstStyle/>
          <a:p>
            <a:pPr rtl="1"/>
            <a:r>
              <a:rPr lang="ar-SA" dirty="0" smtClean="0"/>
              <a:t>وَلَوْ أَنَّ أَهْلَ الْقُرَىٰ آمَنُوا وَاتَّقَوْا لَفَتَحْنَا عَلَيْهِمْ بَرَكَاتٍ مِنَ السَّمَاءِ وَالْأَرْضِ وَلَٰكِنْ كَذَّبُوا فَأَخَذْنَاهُمْ بِمَا كَانُوا يَكْسِبُونَ</a:t>
            </a:r>
            <a:endParaRPr lang="en-US" dirty="0" smtClean="0"/>
          </a:p>
          <a:p>
            <a:r>
              <a:rPr lang="en-US" dirty="0" smtClean="0"/>
              <a:t>	 	And if the people of the towns had believed and had the </a:t>
            </a:r>
            <a:r>
              <a:rPr lang="en-US" dirty="0" err="1" smtClean="0"/>
              <a:t>Taqwâ</a:t>
            </a:r>
            <a:r>
              <a:rPr lang="en-US" dirty="0" smtClean="0"/>
              <a:t> (piety), certainly, We should have opened for them blessings from the heaven and the earth, but they belied (the Messengers). So We took them (with punishment) for what they used to earn (polytheism and crimes)</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80728"/>
            <a:ext cx="8229600" cy="5145435"/>
          </a:xfrm>
        </p:spPr>
        <p:txBody>
          <a:bodyPr>
            <a:normAutofit fontScale="92500" lnSpcReduction="20000"/>
          </a:bodyPr>
          <a:lstStyle/>
          <a:p>
            <a:r>
              <a:rPr lang="en-US" dirty="0" smtClean="0"/>
              <a:t>2.  Practicing </a:t>
            </a:r>
            <a:r>
              <a:rPr lang="en-US" dirty="0" err="1" smtClean="0"/>
              <a:t>Taqwa</a:t>
            </a:r>
            <a:r>
              <a:rPr lang="en-US" dirty="0" smtClean="0"/>
              <a:t>, or Righteousness.</a:t>
            </a:r>
          </a:p>
          <a:p>
            <a:r>
              <a:rPr lang="en-US" dirty="0" smtClean="0"/>
              <a:t>   As you learned earlier, Allah is the owner of this universe and He is the ultimate One who distributes wealth. Therefore, the best way to obtain His good favors is by obeying him. Indeed obedience brings you Allah’s favors. Allah says in </a:t>
            </a:r>
            <a:r>
              <a:rPr lang="en-US" dirty="0" err="1" smtClean="0"/>
              <a:t>Surat-ul-Talaq</a:t>
            </a:r>
            <a:r>
              <a:rPr lang="en-US" dirty="0" smtClean="0"/>
              <a:t>,</a:t>
            </a:r>
          </a:p>
          <a:p>
            <a:pPr>
              <a:buNone/>
            </a:pPr>
            <a:r>
              <a:rPr lang="en-US" dirty="0" smtClean="0"/>
              <a:t>                                                 </a:t>
            </a:r>
            <a:r>
              <a:rPr lang="ar-SA" dirty="0" smtClean="0"/>
              <a:t>وَمَنْ يَتَّقِ اللَّهَ يَجْعَلْ لَهُ مَخْرَجًا</a:t>
            </a:r>
            <a:endParaRPr lang="en-US" dirty="0" smtClean="0"/>
          </a:p>
          <a:p>
            <a:pPr>
              <a:buNone/>
            </a:pPr>
            <a:r>
              <a:rPr lang="en-US" dirty="0" smtClean="0"/>
              <a:t>                                               </a:t>
            </a:r>
            <a:r>
              <a:rPr lang="ar-SA" dirty="0" smtClean="0"/>
              <a:t>وَيَرْزُقْهُ مِنْ حَيْثُ لَا يَحْتَسِبُ </a:t>
            </a:r>
            <a:endParaRPr lang="en-US" dirty="0" smtClean="0"/>
          </a:p>
          <a:p>
            <a:pPr>
              <a:buNone/>
            </a:pPr>
            <a:r>
              <a:rPr lang="en-US" dirty="0" smtClean="0"/>
              <a:t>And for those who fear Allah, He (ever) prepares a way out, And He provides for him from (sources) he never could imagine.</a:t>
            </a:r>
          </a:p>
          <a:p>
            <a:pPr>
              <a:buNone/>
            </a:pPr>
            <a:r>
              <a:rPr lang="en-US" dirty="0" smtClean="0"/>
              <a:t>  </a:t>
            </a:r>
            <a:r>
              <a:rPr lang="en-US" dirty="0" err="1" smtClean="0"/>
              <a:t>Taqwa</a:t>
            </a:r>
            <a:r>
              <a:rPr lang="en-US" dirty="0" smtClean="0"/>
              <a:t> is that Allah is obeyed and not disobeyed, He is remembered and not forgotten, and that He is thanked and not shown ungratefulness.</a:t>
            </a:r>
          </a:p>
          <a:p>
            <a:pPr>
              <a:buNone/>
            </a:pPr>
            <a:r>
              <a:rPr lang="en-US" dirty="0" smtClean="0"/>
              <a:t>  </a:t>
            </a:r>
          </a:p>
          <a:p>
            <a:endParaRPr lang="en-US" dirty="0" smtClean="0"/>
          </a:p>
          <a:p>
            <a:pP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a:bodyPr>
          <a:lstStyle/>
          <a:p>
            <a:r>
              <a:rPr lang="en-US" dirty="0" smtClean="0"/>
              <a:t>3.  Observing </a:t>
            </a:r>
            <a:r>
              <a:rPr lang="en-US" dirty="0" err="1" smtClean="0"/>
              <a:t>Tawakkul</a:t>
            </a:r>
            <a:r>
              <a:rPr lang="en-US" dirty="0" smtClean="0"/>
              <a:t>, or True Reliance on Allah.</a:t>
            </a:r>
          </a:p>
          <a:p>
            <a:r>
              <a:rPr lang="en-US" dirty="0" smtClean="0"/>
              <a:t>  </a:t>
            </a:r>
            <a:r>
              <a:rPr lang="en-US" dirty="0" err="1" smtClean="0"/>
              <a:t>Tawakkul</a:t>
            </a:r>
            <a:r>
              <a:rPr lang="en-US" dirty="0" smtClean="0"/>
              <a:t> means putting full trust in Allah and showing true reliance on Him. True believer trusts Allah and relies on Him more than on anyone else. He firmly believes that even worked so hard and got the help of all people, nothing will happen except for what Allah has permitted. On the other hand, if he didn’t put forth much work and had little or no help from people, he would get the sustenance he needs if Allah permitted. Allah said ,        </a:t>
            </a:r>
            <a:r>
              <a:rPr lang="ar-SA" dirty="0" smtClean="0"/>
              <a:t>حَسْبُهُ ۚ</a:t>
            </a:r>
            <a:r>
              <a:rPr lang="en-US" dirty="0" smtClean="0"/>
              <a:t> </a:t>
            </a:r>
            <a:r>
              <a:rPr lang="ar-SA" dirty="0" smtClean="0"/>
              <a:t>وَمَنْ يَتَوَكَّلْ عَلَى اللَّهِ فَهُوَ</a:t>
            </a:r>
            <a:endParaRPr lang="en-US" dirty="0" smtClean="0"/>
          </a:p>
          <a:p>
            <a:r>
              <a:rPr lang="en-US" dirty="0" smtClean="0"/>
              <a:t>And whoever relies upon Allah- then He is sufficient for him.</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lstStyle/>
          <a:p>
            <a:r>
              <a:rPr lang="en-US" dirty="0" smtClean="0"/>
              <a:t> Also Prophet Muhammad once said,</a:t>
            </a:r>
            <a:endParaRPr lang="ar-AE" dirty="0" smtClean="0"/>
          </a:p>
          <a:p>
            <a:pPr algn="r" rtl="1"/>
            <a:r>
              <a:rPr lang="ar-AE" dirty="0" smtClean="0"/>
              <a:t>عن عمر رضي الله عنه قال: قال رسول الله: ” لو أنكم تتوكلون على الله حق توكله لرزقكم مثل مايرزق الطير, تغدوخماصاوتروح بطانا“</a:t>
            </a:r>
          </a:p>
          <a:p>
            <a:pPr algn="l">
              <a:buNone/>
            </a:pPr>
            <a:r>
              <a:rPr lang="ar-AE" dirty="0" smtClean="0"/>
              <a:t> </a:t>
            </a:r>
            <a:r>
              <a:rPr lang="en-US" dirty="0" smtClean="0"/>
              <a:t>  “If you relied on Allah with a true reliance, He would provide for you the same as He provides birds: they set off in the early morning with empty stomachs and return back at the end of the day with full stomachs” </a:t>
            </a:r>
          </a:p>
          <a:p>
            <a:pPr algn="r" rtl="1"/>
            <a:endParaRPr lang="en-US"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a:bodyPr>
          <a:lstStyle/>
          <a:p>
            <a:r>
              <a:rPr lang="en-US" dirty="0" smtClean="0"/>
              <a:t>4.  Being kind to relatives.</a:t>
            </a:r>
          </a:p>
          <a:p>
            <a:r>
              <a:rPr lang="en-US" dirty="0" smtClean="0"/>
              <a:t>  Additional to the great rewards they will win in the Hereafter, Allah rewards those who are good to their relatives and kinship by increasing and blessing their wealth in this life. Look at this great </a:t>
            </a:r>
            <a:r>
              <a:rPr lang="en-US" dirty="0" err="1" smtClean="0"/>
              <a:t>hadeeth</a:t>
            </a:r>
            <a:r>
              <a:rPr lang="en-US" dirty="0" smtClean="0"/>
              <a:t>,</a:t>
            </a:r>
          </a:p>
          <a:p>
            <a:pPr algn="r" rtl="1"/>
            <a:r>
              <a:rPr lang="ar-AE" dirty="0" smtClean="0"/>
              <a:t>عن أبي هريرة رضي الله عنه قال: قال رسول الله: ”من أحب أن يبسط عليه في رزقه, وأن ينسأله في أثره فليصل رحمه“ راه البخاري و مسلم</a:t>
            </a:r>
            <a:endParaRPr lang="en-US" dirty="0" smtClean="0"/>
          </a:p>
          <a:p>
            <a:pPr algn="l"/>
            <a:r>
              <a:rPr lang="en-US" dirty="0" smtClean="0"/>
              <a:t>Abu </a:t>
            </a:r>
            <a:r>
              <a:rPr lang="en-US" dirty="0" err="1" smtClean="0"/>
              <a:t>Hurayrah</a:t>
            </a:r>
            <a:r>
              <a:rPr lang="en-US" dirty="0" smtClean="0"/>
              <a:t> </a:t>
            </a:r>
            <a:r>
              <a:rPr lang="ar-AE" dirty="0" smtClean="0"/>
              <a:t>رضي الله عنه</a:t>
            </a:r>
            <a:r>
              <a:rPr lang="en-US" dirty="0" smtClean="0"/>
              <a:t> narrated that </a:t>
            </a:r>
            <a:r>
              <a:rPr lang="en-US" dirty="0" err="1" smtClean="0"/>
              <a:t>Rasoolullah</a:t>
            </a:r>
            <a:r>
              <a:rPr lang="en-US" dirty="0" smtClean="0"/>
              <a:t> said: “Whoever likes to have his wealth expanded and his good deeds remembered for long time, he should be kind and close to his relatives.”</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6192688"/>
          </a:xfrm>
        </p:spPr>
        <p:txBody>
          <a:bodyPr>
            <a:normAutofit/>
          </a:bodyPr>
          <a:lstStyle/>
          <a:p>
            <a:pPr rtl="1"/>
            <a:r>
              <a:rPr lang="en-US" dirty="0" smtClean="0"/>
              <a:t>Allah and His Prophet instructed us to trust Allah and rely on Him, but also to work hard and to try our best to achieve our goals. Indeed, relying on Allah doesn’t mean that one leave striving in this world. Allah says in </a:t>
            </a:r>
            <a:r>
              <a:rPr lang="en-US" dirty="0" err="1" smtClean="0"/>
              <a:t>Surat-ul-Mulk</a:t>
            </a:r>
            <a:r>
              <a:rPr lang="en-US" dirty="0" smtClean="0"/>
              <a:t>:	</a:t>
            </a:r>
            <a:r>
              <a:rPr lang="ar-SA" dirty="0" smtClean="0"/>
              <a:t>هُوَ الَّذِي جَعَلَ لَكُمُ الْأَرْضَ ذَلُولًا فَامْشُوا فِي مَنَاكِبِهَا وَكُلُوا مِنْ رِزْقِهِ ۖ وَإِلَيْهِ النُّشُورُ</a:t>
            </a:r>
            <a:endParaRPr lang="en-US" dirty="0" smtClean="0"/>
          </a:p>
          <a:p>
            <a:r>
              <a:rPr lang="en-US" dirty="0" smtClean="0"/>
              <a:t>		He it is, Who has made the earth subservient to you (i.e. easy for you to walk, to live and to do agriculture on it), so walk in the path thereof and eat of His provision, and to Him will be the Resurrection.</a:t>
            </a:r>
          </a:p>
          <a:p>
            <a:endParaRPr lang="en-US"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361459"/>
          </a:xfrm>
        </p:spPr>
        <p:txBody>
          <a:bodyPr>
            <a:normAutofit/>
          </a:bodyPr>
          <a:lstStyle/>
          <a:p>
            <a:pPr rtl="1"/>
            <a:r>
              <a:rPr lang="en-US" dirty="0" smtClean="0"/>
              <a:t>	</a:t>
            </a:r>
            <a:r>
              <a:rPr lang="ar-SA" dirty="0" smtClean="0"/>
              <a:t>فَإِذَا قُضِيَتِ الصَّلَاةُ فَانْتَشِرُوا فِي الْأَرْضِ وَابْتَغُوا مِنْ فَضْلِ اللَّهِ وَاذْكُرُوا اللَّهَ كَثِيرًا لَعَلَّكُمْ تُفْلِحُونَ</a:t>
            </a:r>
            <a:endParaRPr lang="en-US" dirty="0" smtClean="0"/>
          </a:p>
          <a:p>
            <a:r>
              <a:rPr lang="en-US" dirty="0" smtClean="0"/>
              <a:t>	Then when the (</a:t>
            </a:r>
            <a:r>
              <a:rPr lang="en-US" dirty="0" err="1" smtClean="0"/>
              <a:t>Jumu'ah</a:t>
            </a:r>
            <a:r>
              <a:rPr lang="en-US" dirty="0" smtClean="0"/>
              <a:t>) </a:t>
            </a:r>
            <a:r>
              <a:rPr lang="en-US" dirty="0" err="1" smtClean="0"/>
              <a:t>Salât</a:t>
            </a:r>
            <a:r>
              <a:rPr lang="en-US" dirty="0" smtClean="0"/>
              <a:t> (prayer) is ended, you may disperse through the land, and seek the Bounty of </a:t>
            </a:r>
            <a:r>
              <a:rPr lang="en-US" dirty="0" err="1" smtClean="0"/>
              <a:t>Allâh</a:t>
            </a:r>
            <a:r>
              <a:rPr lang="en-US" dirty="0" smtClean="0"/>
              <a:t> (by working, etc.), and remember </a:t>
            </a:r>
            <a:r>
              <a:rPr lang="en-US" dirty="0" err="1" smtClean="0"/>
              <a:t>Allâh</a:t>
            </a:r>
            <a:r>
              <a:rPr lang="en-US" dirty="0" smtClean="0"/>
              <a:t> much, that you may be successful</a:t>
            </a:r>
          </a:p>
          <a:p>
            <a:r>
              <a:rPr lang="en-US" b="1" dirty="0" smtClean="0"/>
              <a:t>            Types of </a:t>
            </a:r>
            <a:r>
              <a:rPr lang="en-US" b="1" dirty="0" err="1" smtClean="0"/>
              <a:t>Rizq</a:t>
            </a:r>
            <a:endParaRPr lang="en-US" b="1" dirty="0" smtClean="0"/>
          </a:p>
          <a:p>
            <a:r>
              <a:rPr lang="en-US" dirty="0" smtClean="0"/>
              <a:t>When we think of </a:t>
            </a:r>
            <a:r>
              <a:rPr lang="en-US" dirty="0" err="1" smtClean="0"/>
              <a:t>rizq</a:t>
            </a:r>
            <a:r>
              <a:rPr lang="en-US" dirty="0" smtClean="0"/>
              <a:t>, or wealth, one immediately thinks of money. Allah is </a:t>
            </a:r>
            <a:r>
              <a:rPr lang="en-US" dirty="0" err="1" smtClean="0"/>
              <a:t>Ar-Razzaq</a:t>
            </a:r>
            <a:r>
              <a:rPr lang="en-US" dirty="0" smtClean="0"/>
              <a:t> (the ever-Provider of livelihood and all bounties) Indeed, Allah tells us in the Qur’an that He allocates the wealth.</a:t>
            </a:r>
          </a:p>
          <a:p>
            <a:endParaRPr lang="en-US" dirty="0" smtClean="0"/>
          </a:p>
          <a:p>
            <a:pPr rtl="1"/>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a:bodyPr>
          <a:lstStyle/>
          <a:p>
            <a:r>
              <a:rPr lang="ar-SA" dirty="0" smtClean="0"/>
              <a:t>وَمَا مِنْ دَابَّةٍ فِي الْأَرْضِ إِلَّا عَلَى اللَّهِ رِزْقُهَا وَيَعْلَمُ مُسْتَقَرَّهَا وَمُسْتَوْدَعَهَا ۚ كُلٌّ فِي كِتَابٍ مُبِينٍ</a:t>
            </a:r>
            <a:endParaRPr lang="en-US" dirty="0" smtClean="0"/>
          </a:p>
          <a:p>
            <a:r>
              <a:rPr lang="en-US" dirty="0" smtClean="0"/>
              <a:t>There is no moving creature on earth but its sustenance depends on Allah: He knows the time and place of its definite abode and its temporary deposit: all is in a clear Record.</a:t>
            </a:r>
          </a:p>
          <a:p>
            <a:r>
              <a:rPr lang="en-US" dirty="0" smtClean="0"/>
              <a:t>In </a:t>
            </a:r>
            <a:r>
              <a:rPr lang="en-US" dirty="0" err="1" smtClean="0"/>
              <a:t>Surat</a:t>
            </a:r>
            <a:r>
              <a:rPr lang="en-US" dirty="0" smtClean="0"/>
              <a:t>-</a:t>
            </a:r>
            <a:r>
              <a:rPr lang="en-US" dirty="0" err="1" smtClean="0"/>
              <a:t>ur</a:t>
            </a:r>
            <a:r>
              <a:rPr lang="en-US" dirty="0" smtClean="0"/>
              <a:t>-Room, Allah challenges the idol worshipper by saying:</a:t>
            </a:r>
          </a:p>
          <a:p>
            <a:r>
              <a:rPr lang="en-US" dirty="0" smtClean="0"/>
              <a:t>	</a:t>
            </a:r>
            <a:r>
              <a:rPr lang="ar-SA" dirty="0" smtClean="0"/>
              <a:t>اللَّهُ الَّذِي خَلَقَكُمْ ثُمَّ رَزَقَكُمْ ثُمَّ يُمِيتُكُمْ ثُمَّ يُحْيِيكُمْ ۖ</a:t>
            </a:r>
            <a:endParaRPr lang="en-US" dirty="0" smtClean="0"/>
          </a:p>
          <a:p>
            <a:r>
              <a:rPr lang="en-US" dirty="0" smtClean="0"/>
              <a:t>It is Allah Who has created you; further, He has provided for you sustenance; then He will cause you to die; and again He will give you life.</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976664"/>
          </a:xfrm>
        </p:spPr>
        <p:txBody>
          <a:bodyPr>
            <a:normAutofit/>
          </a:bodyPr>
          <a:lstStyle/>
          <a:p>
            <a:pPr rtl="1"/>
            <a:r>
              <a:rPr lang="en-US" dirty="0" smtClean="0"/>
              <a:t>	</a:t>
            </a:r>
            <a:r>
              <a:rPr lang="ar-SA" dirty="0" smtClean="0"/>
              <a:t>إِنَّ اللَّهَ هُوَ الرَّزَّاقُ ذُو الْقُوَّةِ الْمَتِينُ</a:t>
            </a:r>
            <a:r>
              <a:rPr lang="en-US" dirty="0" smtClean="0"/>
              <a:t>                               </a:t>
            </a:r>
          </a:p>
          <a:p>
            <a:r>
              <a:rPr lang="en-US" dirty="0" smtClean="0"/>
              <a:t>	Verily, </a:t>
            </a:r>
            <a:r>
              <a:rPr lang="en-US" dirty="0" err="1" smtClean="0"/>
              <a:t>Allâh</a:t>
            </a:r>
            <a:r>
              <a:rPr lang="en-US" dirty="0" smtClean="0"/>
              <a:t> is the All-Provider, Owner of Power, the Most Strong.</a:t>
            </a:r>
          </a:p>
          <a:p>
            <a:r>
              <a:rPr lang="en-US" dirty="0" smtClean="0"/>
              <a:t>The term ‘</a:t>
            </a:r>
            <a:r>
              <a:rPr lang="en-US" dirty="0" err="1" smtClean="0"/>
              <a:t>rizq</a:t>
            </a:r>
            <a:r>
              <a:rPr lang="en-US" dirty="0" smtClean="0"/>
              <a:t>’ in the Islamic context is used to mean wealth, but there is a wider meaning to it. It refers to all of the bounties of Allah which are needed for us to be successful in this life and the hereafter. </a:t>
            </a:r>
            <a:r>
              <a:rPr lang="en-US" dirty="0" err="1" smtClean="0"/>
              <a:t>Rizq</a:t>
            </a:r>
            <a:r>
              <a:rPr lang="en-US" dirty="0" smtClean="0"/>
              <a:t> not only refers to money and income but also means </a:t>
            </a:r>
            <a:r>
              <a:rPr lang="en-US" dirty="0" err="1" smtClean="0"/>
              <a:t>Iman</a:t>
            </a:r>
            <a:r>
              <a:rPr lang="en-US" dirty="0" smtClean="0"/>
              <a:t>, </a:t>
            </a:r>
            <a:r>
              <a:rPr lang="en-US" dirty="0" err="1" smtClean="0"/>
              <a:t>akhlaq</a:t>
            </a:r>
            <a:r>
              <a:rPr lang="en-US" dirty="0" smtClean="0"/>
              <a:t>, noble offspring, etc. Therefore, there are two kinds of </a:t>
            </a:r>
            <a:r>
              <a:rPr lang="en-US" dirty="0" err="1" smtClean="0"/>
              <a:t>rizq</a:t>
            </a:r>
            <a:r>
              <a:rPr lang="en-US" dirty="0" smtClean="0"/>
              <a:t> (sustenance):</a:t>
            </a: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433467"/>
          </a:xfrm>
        </p:spPr>
        <p:txBody>
          <a:bodyPr/>
          <a:lstStyle/>
          <a:p>
            <a:r>
              <a:rPr lang="en-US" dirty="0" smtClean="0"/>
              <a:t>   1.  Material </a:t>
            </a:r>
            <a:r>
              <a:rPr lang="en-US" dirty="0" err="1" smtClean="0"/>
              <a:t>Rizq</a:t>
            </a:r>
            <a:r>
              <a:rPr lang="en-US" dirty="0" smtClean="0"/>
              <a:t>: Some call “the lower </a:t>
            </a:r>
            <a:r>
              <a:rPr lang="en-US" dirty="0" err="1" smtClean="0"/>
              <a:t>Rizq</a:t>
            </a:r>
            <a:r>
              <a:rPr lang="en-US" dirty="0" smtClean="0"/>
              <a:t>” which consists of money, food spouses children, and so on.</a:t>
            </a:r>
          </a:p>
          <a:p>
            <a:r>
              <a:rPr lang="en-US" dirty="0" smtClean="0"/>
              <a:t>   2.   Higher </a:t>
            </a:r>
            <a:r>
              <a:rPr lang="en-US" dirty="0" err="1" smtClean="0"/>
              <a:t>Rizq</a:t>
            </a:r>
            <a:r>
              <a:rPr lang="en-US" dirty="0" smtClean="0"/>
              <a:t>: Some call it “elevated </a:t>
            </a:r>
            <a:r>
              <a:rPr lang="en-US" dirty="0" err="1" smtClean="0"/>
              <a:t>Rizq</a:t>
            </a:r>
            <a:r>
              <a:rPr lang="en-US" dirty="0" smtClean="0"/>
              <a:t>” which consists of guidance, </a:t>
            </a:r>
            <a:r>
              <a:rPr lang="en-US" dirty="0" err="1" smtClean="0"/>
              <a:t>Iman</a:t>
            </a:r>
            <a:r>
              <a:rPr lang="en-US" dirty="0" smtClean="0"/>
              <a:t>, </a:t>
            </a:r>
            <a:r>
              <a:rPr lang="en-US" dirty="0" err="1" smtClean="0"/>
              <a:t>taqwa</a:t>
            </a:r>
            <a:r>
              <a:rPr lang="en-US" dirty="0" smtClean="0"/>
              <a:t>, generosity, comprehension, wisdom, light, cleaning of the  soul, elevation in </a:t>
            </a:r>
            <a:r>
              <a:rPr lang="en-US" dirty="0" err="1" smtClean="0"/>
              <a:t>Jannah</a:t>
            </a:r>
            <a:r>
              <a:rPr lang="en-US" dirty="0" smtClean="0"/>
              <a:t> (Paradise), forgiveness, and the ability to do numerous good deeds.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Questions</a:t>
            </a:r>
            <a:endParaRPr lang="en-US" dirty="0"/>
          </a:p>
        </p:txBody>
      </p:sp>
      <p:sp>
        <p:nvSpPr>
          <p:cNvPr id="3" name="Content Placeholder 2"/>
          <p:cNvSpPr>
            <a:spLocks noGrp="1"/>
          </p:cNvSpPr>
          <p:nvPr>
            <p:ph idx="1"/>
          </p:nvPr>
        </p:nvSpPr>
        <p:spPr/>
        <p:txBody>
          <a:bodyPr>
            <a:normAutofit/>
          </a:bodyPr>
          <a:lstStyle/>
          <a:p>
            <a:pPr>
              <a:buNone/>
            </a:pPr>
            <a:r>
              <a:rPr lang="en-US" dirty="0" smtClean="0"/>
              <a:t>  1. A successful businessman comes to you and boast about the fortune he collected over the years. He claims that his own hard work alone made it all possible! How would you respond to him?</a:t>
            </a:r>
          </a:p>
          <a:p>
            <a:pPr>
              <a:buNone/>
            </a:pPr>
            <a:r>
              <a:rPr lang="en-US" dirty="0" smtClean="0"/>
              <a:t>  2.  Why do you think Allah increases the wealth of those who are good to their relatives?</a:t>
            </a:r>
          </a:p>
          <a:p>
            <a:pPr>
              <a:buNone/>
            </a:pPr>
            <a:r>
              <a:rPr lang="en-US" dirty="0" smtClean="0"/>
              <a:t>  3.  Who has the ultimate power of distributing </a:t>
            </a:r>
            <a:r>
              <a:rPr lang="en-US" dirty="0" err="1" smtClean="0"/>
              <a:t>rizq</a:t>
            </a:r>
            <a:r>
              <a:rPr lang="en-US" dirty="0" smtClean="0"/>
              <a:t>, or wealth? Support your answer with an ayah and </a:t>
            </a:r>
            <a:r>
              <a:rPr lang="en-US" dirty="0" err="1" smtClean="0"/>
              <a:t>hadeeth</a:t>
            </a:r>
            <a:r>
              <a:rPr lang="en-US" dirty="0" smtClean="0"/>
              <a:t>.</a:t>
            </a:r>
          </a:p>
          <a:p>
            <a:pPr>
              <a:buNone/>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361459"/>
          </a:xfrm>
        </p:spPr>
        <p:txBody>
          <a:bodyPr>
            <a:normAutofit/>
          </a:bodyPr>
          <a:lstStyle/>
          <a:p>
            <a:pPr>
              <a:buNone/>
            </a:pPr>
            <a:r>
              <a:rPr lang="en-US" dirty="0" smtClean="0"/>
              <a:t>  4.  What </a:t>
            </a:r>
            <a:r>
              <a:rPr lang="en-US" dirty="0" smtClean="0"/>
              <a:t>will Allah </a:t>
            </a:r>
            <a:r>
              <a:rPr lang="en-US" dirty="0" smtClean="0"/>
              <a:t>do to us in the Day of Judgment concerning the wealth we collect in this life? Support your answer with an ayah or a </a:t>
            </a:r>
            <a:r>
              <a:rPr lang="en-US" dirty="0" err="1" smtClean="0"/>
              <a:t>hadeeth</a:t>
            </a:r>
            <a:r>
              <a:rPr lang="en-US" dirty="0" smtClean="0"/>
              <a:t>.</a:t>
            </a:r>
          </a:p>
          <a:p>
            <a:pPr>
              <a:buNone/>
            </a:pPr>
            <a:r>
              <a:rPr lang="en-US" dirty="0" smtClean="0"/>
              <a:t>  5.  What are practices that help us having our wealth increased and blessed?</a:t>
            </a:r>
          </a:p>
          <a:p>
            <a:pPr>
              <a:buNone/>
            </a:pPr>
            <a:r>
              <a:rPr lang="en-US" dirty="0" smtClean="0"/>
              <a:t>  6.   What are the two major types of </a:t>
            </a:r>
            <a:r>
              <a:rPr lang="en-US" dirty="0" err="1" smtClean="0"/>
              <a:t>rizq</a:t>
            </a:r>
            <a:r>
              <a:rPr lang="en-US" dirty="0" smtClean="0"/>
              <a:t>? Which one is more important, in your opinion?</a:t>
            </a:r>
          </a:p>
          <a:p>
            <a:pPr>
              <a:buNone/>
            </a:pPr>
            <a:r>
              <a:rPr lang="en-US" dirty="0" smtClean="0"/>
              <a:t>  7.  Identify and write the </a:t>
            </a:r>
            <a:r>
              <a:rPr lang="en-US" dirty="0" err="1" smtClean="0"/>
              <a:t>Hadeeth</a:t>
            </a:r>
            <a:r>
              <a:rPr lang="en-US" dirty="0" smtClean="0"/>
              <a:t> on how Allah rewards for those who truly rely on Him with sustenance and </a:t>
            </a:r>
            <a:r>
              <a:rPr lang="en-US" dirty="0" err="1" smtClean="0"/>
              <a:t>rizq</a:t>
            </a:r>
            <a:r>
              <a:rPr lang="en-US" dirty="0" smtClean="0"/>
              <a:t> in this life:</a:t>
            </a:r>
          </a:p>
          <a:p>
            <a:pPr>
              <a:buNone/>
            </a:pPr>
            <a:r>
              <a:rPr lang="en-US" dirty="0" smtClean="0"/>
              <a:t>  8.  Identify and write the </a:t>
            </a:r>
            <a:r>
              <a:rPr lang="en-US" dirty="0" err="1" smtClean="0"/>
              <a:t>hadeeth</a:t>
            </a:r>
            <a:r>
              <a:rPr lang="en-US" dirty="0" smtClean="0"/>
              <a:t> on how being good to family and relatives increases one’s wealth:  </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80728"/>
            <a:ext cx="8229600" cy="5343872"/>
          </a:xfrm>
        </p:spPr>
        <p:txBody>
          <a:bodyPr>
            <a:normAutofit fontScale="92500"/>
          </a:bodyPr>
          <a:lstStyle/>
          <a:p>
            <a:r>
              <a:rPr lang="en-US" dirty="0" smtClean="0"/>
              <a:t>9.  Indicate if the following statement are true or false, Support your answer with </a:t>
            </a:r>
            <a:r>
              <a:rPr lang="en-US" dirty="0" err="1" smtClean="0"/>
              <a:t>with</a:t>
            </a:r>
            <a:r>
              <a:rPr lang="en-US" dirty="0" smtClean="0"/>
              <a:t> an Ayah or a </a:t>
            </a:r>
            <a:r>
              <a:rPr lang="en-US" dirty="0" err="1" smtClean="0"/>
              <a:t>Hadith</a:t>
            </a:r>
            <a:r>
              <a:rPr lang="en-US" dirty="0" smtClean="0"/>
              <a:t>:</a:t>
            </a:r>
          </a:p>
          <a:p>
            <a:r>
              <a:rPr lang="en-US" dirty="0" smtClean="0"/>
              <a:t>a.  Allah gives equal wealth to everyone.</a:t>
            </a:r>
          </a:p>
          <a:p>
            <a:r>
              <a:rPr lang="en-US" dirty="0" smtClean="0"/>
              <a:t>b</a:t>
            </a:r>
            <a:r>
              <a:rPr lang="en-US" dirty="0" smtClean="0"/>
              <a:t>.  A Muslim must be balanced when he spends his money.</a:t>
            </a:r>
          </a:p>
          <a:p>
            <a:r>
              <a:rPr lang="en-US" dirty="0" smtClean="0"/>
              <a:t>C.  If a person becomes rich, he should spend on his family in the same manner he used to do when he was poor.</a:t>
            </a:r>
          </a:p>
          <a:p>
            <a:r>
              <a:rPr lang="en-US" dirty="0" smtClean="0"/>
              <a:t>d.  A Muslim should demonstrate true </a:t>
            </a:r>
            <a:r>
              <a:rPr lang="en-US" dirty="0" err="1" smtClean="0"/>
              <a:t>Tawakkul</a:t>
            </a:r>
            <a:r>
              <a:rPr lang="en-US" dirty="0" smtClean="0"/>
              <a:t> on Allah in matters of </a:t>
            </a:r>
            <a:r>
              <a:rPr lang="en-US" dirty="0" err="1" smtClean="0"/>
              <a:t>Rizq</a:t>
            </a:r>
            <a:r>
              <a:rPr lang="en-US" dirty="0" smtClean="0"/>
              <a:t>.</a:t>
            </a:r>
          </a:p>
          <a:p>
            <a:r>
              <a:rPr lang="en-US" dirty="0" smtClean="0"/>
              <a:t>E.  True </a:t>
            </a:r>
            <a:r>
              <a:rPr lang="en-US" dirty="0" err="1" smtClean="0"/>
              <a:t>Tawakkul</a:t>
            </a:r>
            <a:r>
              <a:rPr lang="en-US" dirty="0" smtClean="0"/>
              <a:t> means that you rely on Allah to bring you </a:t>
            </a:r>
            <a:r>
              <a:rPr lang="en-US" dirty="0" err="1" smtClean="0"/>
              <a:t>Rizq</a:t>
            </a:r>
            <a:r>
              <a:rPr lang="en-US" dirty="0" smtClean="0"/>
              <a:t> and not exerting much effort to make money.  </a:t>
            </a:r>
          </a:p>
          <a:p>
            <a:r>
              <a:rPr lang="en-US" dirty="0" smtClean="0"/>
              <a:t>F.  It is </a:t>
            </a:r>
            <a:r>
              <a:rPr lang="en-US" dirty="0" err="1" smtClean="0"/>
              <a:t>Haram</a:t>
            </a:r>
            <a:r>
              <a:rPr lang="en-US" dirty="0" smtClean="0"/>
              <a:t> to envy others who are blessed with more wealth than you.</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6712"/>
            <a:ext cx="8229600" cy="5289451"/>
          </a:xfrm>
        </p:spPr>
        <p:txBody>
          <a:bodyPr/>
          <a:lstStyle/>
          <a:p>
            <a:pPr>
              <a:buNone/>
            </a:pPr>
            <a:r>
              <a:rPr lang="en-US" dirty="0" smtClean="0"/>
              <a:t>   9.  Explain the difference between lower </a:t>
            </a:r>
            <a:r>
              <a:rPr lang="en-US" dirty="0" err="1" smtClean="0"/>
              <a:t>Rizq</a:t>
            </a:r>
            <a:r>
              <a:rPr lang="en-US" dirty="0" smtClean="0"/>
              <a:t> and higher </a:t>
            </a:r>
            <a:r>
              <a:rPr lang="en-US" dirty="0" err="1" smtClean="0"/>
              <a:t>Rizq</a:t>
            </a:r>
            <a:r>
              <a:rPr lang="en-US" dirty="0" smtClean="0"/>
              <a:t> and provide example on each of them.</a:t>
            </a:r>
          </a:p>
          <a:p>
            <a:pPr>
              <a:buNone/>
            </a:pPr>
            <a:r>
              <a:rPr lang="en-US" dirty="0" smtClean="0"/>
              <a:t>  10.  How can a Muslim increase his wealth?</a:t>
            </a:r>
          </a:p>
          <a:p>
            <a:pPr>
              <a:buNone/>
            </a:pPr>
            <a:r>
              <a:rPr lang="en-US" dirty="0" smtClean="0"/>
              <a:t>  11.  Which of Allah’s 99 names that Allah is the provider of wealth?</a:t>
            </a:r>
          </a:p>
          <a:p>
            <a:pPr>
              <a:buNone/>
            </a:pPr>
            <a:r>
              <a:rPr lang="en-US" dirty="0" smtClean="0"/>
              <a:t> Allah sets certain laws to guide us on how to spend our </a:t>
            </a:r>
            <a:r>
              <a:rPr lang="en-US" dirty="0" err="1" smtClean="0"/>
              <a:t>Rizq</a:t>
            </a:r>
            <a:r>
              <a:rPr lang="en-US" dirty="0" smtClean="0"/>
              <a:t>, Mention that ayah  which conveys one of the laws.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Conditions for Obtaining Sustenance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  The equation of natural resources and human effort to obtain sustenance has very eloquently been presented in </a:t>
            </a:r>
            <a:r>
              <a:rPr lang="en-US" dirty="0" err="1" smtClean="0"/>
              <a:t>Surat-ul-Waaaqe’ah</a:t>
            </a:r>
            <a:r>
              <a:rPr lang="en-US" dirty="0" smtClean="0"/>
              <a:t>. Allah says: “Consider your contribution against Our laws in agriculture. You plow a field and saw seeds. Who produces crops from seeds, you or we?</a:t>
            </a:r>
          </a:p>
          <a:p>
            <a:pPr>
              <a:buNone/>
            </a:pPr>
            <a:r>
              <a:rPr lang="en-US" dirty="0" smtClean="0"/>
              <a:t>       Who look after crops? A calamity may fall and destroy a crop, leaving you shocked and sympathizing with your fellow and agonizing over the comprehensive loss of not only crops, but also of seeds and hard work!</a:t>
            </a:r>
          </a:p>
          <a:p>
            <a:pPr>
              <a:buNone/>
            </a:pPr>
            <a:r>
              <a:rPr lang="en-US" dirty="0" smtClean="0"/>
              <a:t>  We have created all this (you only provide work). We state these facts to remind you of that forgotten truth that  We have put all this, in place so that the needy get sustenance.”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Laws and Guidance Concerning </a:t>
            </a:r>
            <a:r>
              <a:rPr lang="en-US" dirty="0" err="1" smtClean="0"/>
              <a:t>Rizq</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1.  Everyone should spend according to his capacity.</a:t>
            </a:r>
          </a:p>
          <a:p>
            <a:r>
              <a:rPr lang="en-US" dirty="0" smtClean="0"/>
              <a:t>   A poor Muslim should spend as little as he can afford, while a wealthy person should spend more for the convenience of his family and himself. Allah says in </a:t>
            </a:r>
            <a:r>
              <a:rPr lang="en-US" dirty="0" err="1" smtClean="0"/>
              <a:t>Surat-ut-Talaaq</a:t>
            </a:r>
            <a:r>
              <a:rPr lang="en-US" dirty="0" smtClean="0"/>
              <a:t>,</a:t>
            </a:r>
          </a:p>
          <a:p>
            <a:r>
              <a:rPr lang="en-US" dirty="0" smtClean="0"/>
              <a:t>    	</a:t>
            </a:r>
            <a:r>
              <a:rPr lang="ar-SA" dirty="0" smtClean="0"/>
              <a:t>لِيُنْفِقْ ذُو سَعَةٍ مِنْ سَعَتِهِ ۖ وَمَنْ قُدِرَ عَلَيْهِ رِزْقُهُ فَلْيُنْفِقْ مِمَّا آتَاهُ اللَّهُ ۚ لَا يُكَلِّفُ اللَّهُ نَفْسًا إِلَّا مَا آتَاهَا ۚ سَيَجْعَلُ اللَّهُ بَعْدَ عُسْرٍ يُسْرًا</a:t>
            </a:r>
            <a:endParaRPr lang="en-US" dirty="0" smtClean="0"/>
          </a:p>
          <a:p>
            <a:r>
              <a:rPr lang="en-US" dirty="0" smtClean="0"/>
              <a:t>  Let the man of means spend according to His means; and the man whose resources are restricted, let him spend according to what Allah has given him. Allah puts no burden on any person beyond what He has given him. After a difficulty, Allah will soon grant relief.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217443"/>
          </a:xfrm>
        </p:spPr>
        <p:txBody>
          <a:bodyPr>
            <a:normAutofit/>
          </a:bodyPr>
          <a:lstStyle/>
          <a:p>
            <a:r>
              <a:rPr lang="en-US" dirty="0" smtClean="0"/>
              <a:t>2.  Allah likes moderate spending.</a:t>
            </a:r>
          </a:p>
          <a:p>
            <a:r>
              <a:rPr lang="en-US" dirty="0" smtClean="0"/>
              <a:t>    Islam encourages Muslims to follow the middle way between two extremes regarding spending: extravagance and miserliness. Allah says in </a:t>
            </a:r>
            <a:r>
              <a:rPr lang="en-US" dirty="0" err="1" smtClean="0"/>
              <a:t>Surat-ul-Furqan</a:t>
            </a:r>
            <a:r>
              <a:rPr lang="en-US" dirty="0" smtClean="0"/>
              <a:t>,</a:t>
            </a:r>
          </a:p>
          <a:p>
            <a:r>
              <a:rPr lang="en-US" dirty="0" smtClean="0"/>
              <a:t>	</a:t>
            </a:r>
            <a:r>
              <a:rPr lang="ar-SA" dirty="0" smtClean="0"/>
              <a:t>وَالَّذِينَ إِذَا أَنْفَقُوا لَمْ يُسْرِفُوا وَلَمْ يَقْتُرُوا وَكَانَ بَيْنَ ذَٰلِكَ قَوَامًا</a:t>
            </a:r>
            <a:endParaRPr lang="en-US" dirty="0" smtClean="0"/>
          </a:p>
          <a:p>
            <a:r>
              <a:rPr lang="en-US" dirty="0" smtClean="0"/>
              <a:t>   Those who, when they spend, are not extravagant and not miserly, but hold a just (balance) between those (extremes).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a:bodyPr>
          <a:lstStyle/>
          <a:p>
            <a:r>
              <a:rPr lang="en-US" dirty="0" smtClean="0"/>
              <a:t>3.  Wealthy Muslims must avoid arrogance and mischief.</a:t>
            </a:r>
          </a:p>
          <a:p>
            <a:r>
              <a:rPr lang="en-US" dirty="0" smtClean="0"/>
              <a:t>  Wealth has the tendency to make people arrogant and even mischievous. Since money is power, wealthy people often get into habit of using this power that Allah tested them with in a wrong manner. They disobey Him and break His rules. They cheat, involve </a:t>
            </a:r>
            <a:r>
              <a:rPr lang="en-US" dirty="0" err="1" smtClean="0"/>
              <a:t>haram</a:t>
            </a:r>
            <a:r>
              <a:rPr lang="en-US" dirty="0" smtClean="0"/>
              <a:t> deals and show off in front of less fortunate people. Allah says </a:t>
            </a:r>
            <a:r>
              <a:rPr lang="en-US" dirty="0" err="1" smtClean="0"/>
              <a:t>Surat</a:t>
            </a:r>
            <a:r>
              <a:rPr lang="en-US" dirty="0" smtClean="0"/>
              <a:t>-l-</a:t>
            </a:r>
            <a:r>
              <a:rPr lang="en-US" dirty="0" err="1" smtClean="0"/>
              <a:t>Alaq</a:t>
            </a:r>
            <a:r>
              <a:rPr lang="en-US" dirty="0" smtClean="0"/>
              <a:t>, </a:t>
            </a:r>
          </a:p>
          <a:p>
            <a:pPr rtl="1">
              <a:buNone/>
            </a:pPr>
            <a:r>
              <a:rPr lang="en-US" dirty="0" smtClean="0"/>
              <a:t> </a:t>
            </a:r>
            <a:r>
              <a:rPr lang="ar-SA" dirty="0" smtClean="0"/>
              <a:t>كَلَّا إِنَّ الْإِنْسَانَ لَيَطْغَىٰ</a:t>
            </a:r>
            <a:r>
              <a:rPr lang="en-US" dirty="0" smtClean="0"/>
              <a:t>     Nay, but man does break the     rules in that he ( looks upon himself )                        as wealthy (and powerful)                   </a:t>
            </a:r>
          </a:p>
          <a:p>
            <a:pPr>
              <a:buNone/>
            </a:pPr>
            <a:r>
              <a:rPr lang="en-US" dirty="0" smtClean="0"/>
              <a:t>                                                                      </a:t>
            </a:r>
            <a:r>
              <a:rPr lang="ar-SA" dirty="0" smtClean="0"/>
              <a:t>أَنْ رَآهُ اسْتَغْنَىٰ</a:t>
            </a:r>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433467"/>
          </a:xfrm>
        </p:spPr>
        <p:txBody>
          <a:bodyPr>
            <a:normAutofit/>
          </a:bodyPr>
          <a:lstStyle/>
          <a:p>
            <a:r>
              <a:rPr lang="en-US" dirty="0" smtClean="0"/>
              <a:t>   Therefore, Allah may restrict wealth on His servant to protect them from falling in major transgression. Allah says in </a:t>
            </a:r>
            <a:r>
              <a:rPr lang="en-US" dirty="0" err="1" smtClean="0"/>
              <a:t>Surat</a:t>
            </a:r>
            <a:r>
              <a:rPr lang="en-US" dirty="0" smtClean="0"/>
              <a:t> Al-</a:t>
            </a:r>
            <a:r>
              <a:rPr lang="en-US" dirty="0" err="1" smtClean="0"/>
              <a:t>Shura</a:t>
            </a:r>
            <a:r>
              <a:rPr lang="en-US" dirty="0" smtClean="0"/>
              <a:t>,</a:t>
            </a:r>
          </a:p>
          <a:p>
            <a:r>
              <a:rPr lang="ar-SA" dirty="0" smtClean="0"/>
              <a:t>وَلَوْ بَسَطَ اللَّهُ الرِّزْقَ لِعِبَادِهِ لَبَغَوْا فِي الْأَرْضِ وَلَٰكِنْ يُنَزِّلُ بِقَدَرٍ مَا يَشَاءُ ۚ إِنَّهُ بِعِبَادِهِ خَبِيرٌ بَصِيرٌ</a:t>
            </a:r>
            <a:endParaRPr lang="en-US" dirty="0" smtClean="0"/>
          </a:p>
          <a:p>
            <a:r>
              <a:rPr lang="en-US" dirty="0" smtClean="0"/>
              <a:t>  If Allah were to enlarge the provision for His servants, they would indeed transgress beyond all bounds through the Earth; but He sends (it) down in due measure as He pleases. For He is with His servant Well-Acquainted, Watchful.</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361459"/>
          </a:xfrm>
        </p:spPr>
        <p:txBody>
          <a:bodyPr/>
          <a:lstStyle/>
          <a:p>
            <a:r>
              <a:rPr lang="en-US" dirty="0" smtClean="0"/>
              <a:t>4.  Allah may favor some over others in wealth. </a:t>
            </a:r>
          </a:p>
          <a:p>
            <a:r>
              <a:rPr lang="en-US" dirty="0" smtClean="0"/>
              <a:t>    For a certain wisdom, Allah may bless some people more than others. Allah is our Lord and He knows best how much each should receive. Allah says in </a:t>
            </a:r>
            <a:r>
              <a:rPr lang="en-US" dirty="0" err="1" smtClean="0"/>
              <a:t>Suratu</a:t>
            </a:r>
            <a:r>
              <a:rPr lang="en-US" dirty="0" smtClean="0"/>
              <a:t> Al-</a:t>
            </a:r>
            <a:r>
              <a:rPr lang="en-US" dirty="0" err="1" smtClean="0"/>
              <a:t>Nahl</a:t>
            </a:r>
            <a:r>
              <a:rPr lang="en-US" dirty="0" smtClean="0"/>
              <a:t>,</a:t>
            </a:r>
          </a:p>
          <a:p>
            <a:pPr>
              <a:buNone/>
            </a:pPr>
            <a:r>
              <a:rPr lang="en-US" dirty="0" smtClean="0"/>
              <a:t>                    	</a:t>
            </a:r>
            <a:r>
              <a:rPr lang="ar-SA" dirty="0" smtClean="0"/>
              <a:t>وَاللَّهُ فَضَّلَ بَعْضَكُمْ عَلَىٰ بَعْضٍ فِي الرِّزْقِ َۚ</a:t>
            </a:r>
            <a:endParaRPr lang="en-US" dirty="0" smtClean="0"/>
          </a:p>
          <a:p>
            <a:r>
              <a:rPr lang="en-US" dirty="0" smtClean="0"/>
              <a:t> “All has made some of you better than others in </a:t>
            </a:r>
            <a:r>
              <a:rPr lang="en-US" dirty="0" err="1" smtClean="0"/>
              <a:t>rizq</a:t>
            </a:r>
            <a:r>
              <a:rPr lang="en-US"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a:bodyPr>
          <a:lstStyle/>
          <a:p>
            <a:r>
              <a:rPr lang="en-US" dirty="0" smtClean="0"/>
              <a:t>5.  Do not envy others.</a:t>
            </a:r>
          </a:p>
          <a:p>
            <a:r>
              <a:rPr lang="en-US" dirty="0" smtClean="0"/>
              <a:t>   Allah instructed us not to envy others when they acquire more wealth or other blessings different than ours. Envy is </a:t>
            </a:r>
            <a:r>
              <a:rPr lang="en-US" dirty="0" err="1" smtClean="0"/>
              <a:t>Haram</a:t>
            </a:r>
            <a:r>
              <a:rPr lang="en-US" dirty="0" smtClean="0"/>
              <a:t> in Islam, and it does not help us gain more wealth and blessings. It may harm them, and we will be harmed too! Envy(known as </a:t>
            </a:r>
            <a:r>
              <a:rPr lang="en-US" dirty="0" err="1" smtClean="0"/>
              <a:t>hasad</a:t>
            </a:r>
            <a:r>
              <a:rPr lang="en-US" dirty="0" smtClean="0"/>
              <a:t> in Arabic) is a sin penalized by Allah. When we allow our hearts to do it, we are not thanking Allah for His blessings. When Allah blesses someone with one of His favors, a good Muslim should be happy for him.</a:t>
            </a:r>
          </a:p>
          <a:p>
            <a:pPr>
              <a:buNone/>
            </a:pPr>
            <a:endParaRPr lang="en-US"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507</TotalTime>
  <Words>1892</Words>
  <Application>Microsoft Office PowerPoint</Application>
  <PresentationFormat>On-screen Show (4:3)</PresentationFormat>
  <Paragraphs>96</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Flow</vt:lpstr>
      <vt:lpstr>Allah Gives and Deprives Wealth</vt:lpstr>
      <vt:lpstr>Slide 2</vt:lpstr>
      <vt:lpstr>Conditions for Obtaining Sustenance</vt:lpstr>
      <vt:lpstr>Laws and Guidance Concerning Rizq</vt:lpstr>
      <vt:lpstr>Slide 5</vt:lpstr>
      <vt:lpstr>Slide 6</vt:lpstr>
      <vt:lpstr>Slide 7</vt:lpstr>
      <vt:lpstr>Slide 8</vt:lpstr>
      <vt:lpstr>Slide 9</vt:lpstr>
      <vt:lpstr>Slide 10</vt:lpstr>
      <vt:lpstr>Things that help gain and increase wealth</vt:lpstr>
      <vt:lpstr>Slide 12</vt:lpstr>
      <vt:lpstr>Slide 13</vt:lpstr>
      <vt:lpstr>Slide 14</vt:lpstr>
      <vt:lpstr>Slide 15</vt:lpstr>
      <vt:lpstr>Slide 16</vt:lpstr>
      <vt:lpstr>Slide 17</vt:lpstr>
      <vt:lpstr>Slide 18</vt:lpstr>
      <vt:lpstr>Slide 19</vt:lpstr>
      <vt:lpstr>Slide 20</vt:lpstr>
      <vt:lpstr>Slide 21</vt:lpstr>
      <vt:lpstr>Study Questions</vt:lpstr>
      <vt:lpstr>Slide 23</vt:lpstr>
      <vt:lpstr>Slide 24</vt:lpstr>
      <vt:lpstr>Slide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Allah Gives and Deprives Wealth</dc:title>
  <dc:creator>akram</dc:creator>
  <cp:lastModifiedBy>akram</cp:lastModifiedBy>
  <cp:revision>27</cp:revision>
  <dcterms:created xsi:type="dcterms:W3CDTF">2012-05-06T09:23:40Z</dcterms:created>
  <dcterms:modified xsi:type="dcterms:W3CDTF">2012-05-18T17:33:00Z</dcterms:modified>
</cp:coreProperties>
</file>