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781CE43-DC73-43E8-BF9A-CE5788FE9E6B}" type="datetimeFigureOut">
              <a:rPr lang="en-US" smtClean="0"/>
              <a:pPr/>
              <a:t>5/17/2012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ED58106-36C8-40C4-B225-11E66CFADC1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1CE43-DC73-43E8-BF9A-CE5788FE9E6B}"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1CE43-DC73-43E8-BF9A-CE5788FE9E6B}"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1CE43-DC73-43E8-BF9A-CE5788FE9E6B}"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781CE43-DC73-43E8-BF9A-CE5788FE9E6B}" type="datetimeFigureOut">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ED58106-36C8-40C4-B225-11E66CFADC1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81CE43-DC73-43E8-BF9A-CE5788FE9E6B}" type="datetimeFigureOut">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781CE43-DC73-43E8-BF9A-CE5788FE9E6B}" type="datetimeFigureOut">
              <a:rPr lang="en-US" smtClean="0"/>
              <a:pPr/>
              <a:t>5/17/2012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781CE43-DC73-43E8-BF9A-CE5788FE9E6B}" type="datetimeFigureOut">
              <a:rPr lang="en-US" smtClean="0"/>
              <a:pPr/>
              <a:t>5/17/2012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1CE43-DC73-43E8-BF9A-CE5788FE9E6B}" type="datetimeFigureOut">
              <a:rPr lang="en-US" smtClean="0"/>
              <a:pPr/>
              <a:t>5/17/2012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81CE43-DC73-43E8-BF9A-CE5788FE9E6B}" type="datetimeFigureOut">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81CE43-DC73-43E8-BF9A-CE5788FE9E6B}" type="datetimeFigureOut">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58106-36C8-40C4-B225-11E66CFADC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781CE43-DC73-43E8-BF9A-CE5788FE9E6B}" type="datetimeFigureOut">
              <a:rPr lang="en-US" smtClean="0"/>
              <a:pPr/>
              <a:t>5/17/2012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ED58106-36C8-40C4-B225-11E66CFADC1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Ayyoub</a:t>
            </a:r>
            <a:r>
              <a:rPr lang="en-US" dirty="0" smtClean="0"/>
              <a:t>, The Prophet of Patience and Thankfulness</a:t>
            </a:r>
            <a:endParaRPr lang="en-US" dirty="0"/>
          </a:p>
        </p:txBody>
      </p:sp>
      <p:sp>
        <p:nvSpPr>
          <p:cNvPr id="3" name="Content Placeholder 2"/>
          <p:cNvSpPr>
            <a:spLocks noGrp="1"/>
          </p:cNvSpPr>
          <p:nvPr>
            <p:ph idx="1"/>
          </p:nvPr>
        </p:nvSpPr>
        <p:spPr/>
        <p:txBody>
          <a:bodyPr>
            <a:normAutofit lnSpcReduction="10000"/>
          </a:bodyPr>
          <a:lstStyle/>
          <a:p>
            <a:pPr rtl="1"/>
            <a:r>
              <a:rPr lang="en-US" dirty="0" err="1" smtClean="0"/>
              <a:t>Ayyoub,or</a:t>
            </a:r>
            <a:r>
              <a:rPr lang="en-US" dirty="0" smtClean="0"/>
              <a:t> Job was a descendant of Prophet </a:t>
            </a:r>
            <a:r>
              <a:rPr lang="en-US" dirty="0" err="1" smtClean="0"/>
              <a:t>Ibraheem</a:t>
            </a:r>
            <a:r>
              <a:rPr lang="en-US" dirty="0" smtClean="0"/>
              <a:t>(as) as Allah Almighty said in </a:t>
            </a:r>
            <a:r>
              <a:rPr lang="en-US" dirty="0" err="1" smtClean="0"/>
              <a:t>Surat-ul-An’am</a:t>
            </a:r>
            <a:r>
              <a:rPr lang="en-US" dirty="0" smtClean="0"/>
              <a:t>,</a:t>
            </a:r>
            <a:r>
              <a:rPr lang="ar-SA" dirty="0"/>
              <a:t> </a:t>
            </a:r>
            <a:endParaRPr lang="en-US" dirty="0" smtClean="0"/>
          </a:p>
          <a:p>
            <a:pPr rtl="1"/>
            <a:r>
              <a:rPr lang="ar-SA" dirty="0" smtClean="0"/>
              <a:t>وَمِنْ </a:t>
            </a:r>
            <a:r>
              <a:rPr lang="ar-SA" dirty="0"/>
              <a:t>ذُرِّيَّتِهِ دَاوُودَ وَسُلَيْمَانَ وَأَيُّوبَ وَيُوسُفَ وَمُوسَىٰ وَهَارُونَ ۚ وَكَذَٰلِكَ نَجْزِي </a:t>
            </a:r>
            <a:r>
              <a:rPr lang="ar-SA" dirty="0" smtClean="0"/>
              <a:t>الْمُحْسِنِينَ</a:t>
            </a:r>
            <a:endParaRPr lang="en-US" dirty="0"/>
          </a:p>
          <a:p>
            <a:r>
              <a:rPr lang="en-US" dirty="0"/>
              <a:t>		</a:t>
            </a:r>
            <a:r>
              <a:rPr lang="en-US" dirty="0" smtClean="0"/>
              <a:t> </a:t>
            </a:r>
            <a:r>
              <a:rPr lang="en-US" dirty="0"/>
              <a:t>and among his progeny </a:t>
            </a:r>
            <a:r>
              <a:rPr lang="en-US" dirty="0" err="1"/>
              <a:t>Dawûd</a:t>
            </a:r>
            <a:r>
              <a:rPr lang="en-US" dirty="0"/>
              <a:t> (David), </a:t>
            </a:r>
            <a:r>
              <a:rPr lang="en-US" dirty="0" err="1"/>
              <a:t>Sulaimân</a:t>
            </a:r>
            <a:r>
              <a:rPr lang="en-US" dirty="0"/>
              <a:t> (Solomon), </a:t>
            </a:r>
            <a:r>
              <a:rPr lang="en-US" dirty="0" err="1"/>
              <a:t>Ayub</a:t>
            </a:r>
            <a:r>
              <a:rPr lang="en-US" dirty="0"/>
              <a:t> (Job), </a:t>
            </a:r>
            <a:r>
              <a:rPr lang="en-US" dirty="0" err="1"/>
              <a:t>Yûsuf</a:t>
            </a:r>
            <a:r>
              <a:rPr lang="en-US" dirty="0"/>
              <a:t> (Joseph), </a:t>
            </a:r>
            <a:r>
              <a:rPr lang="en-US" dirty="0" err="1" smtClean="0"/>
              <a:t>Mûsa</a:t>
            </a:r>
            <a:r>
              <a:rPr lang="en-US" dirty="0" smtClean="0"/>
              <a:t> (Moses), and </a:t>
            </a:r>
            <a:r>
              <a:rPr lang="en-US" dirty="0" err="1" smtClean="0"/>
              <a:t>Hârûn</a:t>
            </a:r>
            <a:r>
              <a:rPr lang="en-US" dirty="0" smtClean="0"/>
              <a:t> (Aaron). Thus do We reward the Al-</a:t>
            </a:r>
            <a:r>
              <a:rPr lang="en-US" dirty="0" err="1" smtClean="0"/>
              <a:t>Muhsinun</a:t>
            </a:r>
            <a:r>
              <a:rPr lang="en-US" dirty="0" smtClean="0"/>
              <a:t> (the good-doers. </a:t>
            </a:r>
          </a:p>
          <a:p>
            <a:r>
              <a:rPr lang="en-US" dirty="0" err="1" smtClean="0"/>
              <a:t>Ayyoob’b’s</a:t>
            </a:r>
            <a:r>
              <a:rPr lang="en-US" dirty="0" smtClean="0"/>
              <a:t> mother was the daughter of </a:t>
            </a:r>
            <a:r>
              <a:rPr lang="en-US" dirty="0" err="1" smtClean="0"/>
              <a:t>Lut</a:t>
            </a:r>
            <a:r>
              <a:rPr lang="en-US" dirty="0" smtClean="0"/>
              <a:t>.</a:t>
            </a:r>
          </a:p>
          <a:p>
            <a:endParaRPr lang="en-US" dirty="0" smtClean="0"/>
          </a:p>
          <a:p>
            <a:pPr rtl="1">
              <a:buNone/>
            </a:pPr>
            <a:endParaRPr lang="en-US" dirty="0" smtClean="0"/>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fontScale="92500"/>
          </a:bodyPr>
          <a:lstStyle/>
          <a:p>
            <a:r>
              <a:rPr lang="en-US" dirty="0" smtClean="0"/>
              <a:t>Then Allah recalled to </a:t>
            </a:r>
            <a:r>
              <a:rPr lang="en-US" dirty="0" err="1" smtClean="0"/>
              <a:t>Ayyoob</a:t>
            </a:r>
            <a:r>
              <a:rPr lang="en-US" dirty="0" smtClean="0"/>
              <a:t> all his mercies on him. He was restored to prosperity, with twice as much as he had before; his brethren and friends came back to him. He had new family of more than twenty sons and daughters. He lived to a good old age, and saw four generations of descendants.</a:t>
            </a:r>
          </a:p>
          <a:p>
            <a:r>
              <a:rPr lang="en-US" dirty="0" smtClean="0"/>
              <a:t>  </a:t>
            </a:r>
            <a:r>
              <a:rPr lang="en-US" dirty="0" err="1" smtClean="0"/>
              <a:t>Ibn</a:t>
            </a:r>
            <a:r>
              <a:rPr lang="en-US" dirty="0" smtClean="0"/>
              <a:t> </a:t>
            </a:r>
            <a:r>
              <a:rPr lang="en-US" dirty="0" err="1" smtClean="0"/>
              <a:t>Abbas</a:t>
            </a:r>
            <a:r>
              <a:rPr lang="en-US" dirty="0" smtClean="0"/>
              <a:t> said: “Allah was not only </a:t>
            </a:r>
            <a:r>
              <a:rPr lang="en-US" dirty="0" err="1" smtClean="0"/>
              <a:t>generrous</a:t>
            </a:r>
            <a:r>
              <a:rPr lang="en-US" dirty="0" smtClean="0"/>
              <a:t> with </a:t>
            </a:r>
            <a:r>
              <a:rPr lang="en-US" dirty="0" err="1" smtClean="0"/>
              <a:t>Ayyoob</a:t>
            </a:r>
            <a:r>
              <a:rPr lang="en-US" dirty="0" smtClean="0"/>
              <a:t>, but with his wife.” Allah transformed her into a young woman and gave </a:t>
            </a:r>
            <a:r>
              <a:rPr lang="en-US" dirty="0" err="1" smtClean="0"/>
              <a:t>Ayyoob</a:t>
            </a:r>
            <a:r>
              <a:rPr lang="en-US" dirty="0" smtClean="0"/>
              <a:t> twenty-six children.</a:t>
            </a:r>
          </a:p>
          <a:p>
            <a:r>
              <a:rPr lang="en-US" dirty="0" smtClean="0"/>
              <a:t>The story of </a:t>
            </a:r>
            <a:r>
              <a:rPr lang="en-US" dirty="0" err="1" smtClean="0"/>
              <a:t>Ayyoob</a:t>
            </a:r>
            <a:r>
              <a:rPr lang="en-US" dirty="0" smtClean="0"/>
              <a:t> is the utmost example in holding fast to faith and being patient.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Virtue of Patience</a:t>
            </a:r>
            <a:endParaRPr lang="en-US" dirty="0"/>
          </a:p>
        </p:txBody>
      </p:sp>
      <p:sp>
        <p:nvSpPr>
          <p:cNvPr id="3" name="Content Placeholder 2"/>
          <p:cNvSpPr>
            <a:spLocks noGrp="1"/>
          </p:cNvSpPr>
          <p:nvPr>
            <p:ph idx="1"/>
          </p:nvPr>
        </p:nvSpPr>
        <p:spPr>
          <a:xfrm>
            <a:off x="457200" y="1268760"/>
            <a:ext cx="8229600" cy="5328592"/>
          </a:xfrm>
        </p:spPr>
        <p:txBody>
          <a:bodyPr>
            <a:normAutofit fontScale="92500" lnSpcReduction="20000"/>
          </a:bodyPr>
          <a:lstStyle/>
          <a:p>
            <a:r>
              <a:rPr lang="en-US" dirty="0" smtClean="0"/>
              <a:t>  Prophet </a:t>
            </a:r>
            <a:r>
              <a:rPr lang="en-US" dirty="0" err="1" smtClean="0"/>
              <a:t>Ayyoob</a:t>
            </a:r>
            <a:r>
              <a:rPr lang="en-US" dirty="0" smtClean="0"/>
              <a:t> had suffered because of sickness like no one had suffered before. But he demonstrated a great patience and never allowed himself to weaken his belief and trust in Allah Almighty. He was patient and perseverant. Therefore Allah listened to </a:t>
            </a:r>
            <a:r>
              <a:rPr lang="en-US" dirty="0" err="1" smtClean="0"/>
              <a:t>Ayyoob</a:t>
            </a:r>
            <a:r>
              <a:rPr lang="en-US" dirty="0" smtClean="0"/>
              <a:t> And restored his wealth and wealth. He was commanded to strike the earth with his foot. </a:t>
            </a:r>
            <a:r>
              <a:rPr lang="en-US" dirty="0" err="1" smtClean="0"/>
              <a:t>Ayyoob</a:t>
            </a:r>
            <a:r>
              <a:rPr lang="en-US" dirty="0" smtClean="0"/>
              <a:t> did and a fountain gushed forth to give him a bath, clean his body, refresh his spirit and to give him a drink and rest. Allah said:</a:t>
            </a:r>
          </a:p>
          <a:p>
            <a:r>
              <a:rPr lang="en-US" dirty="0" smtClean="0"/>
              <a:t>So We listened to him: We removed the distress that was on him, and We restored his people to him, and doubled their number, as a grace from Ourselves, and a thing for commemoration, for all who serve Us.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a:t>
            </a:r>
            <a:endParaRPr lang="en-US" dirty="0"/>
          </a:p>
        </p:txBody>
      </p:sp>
      <p:sp>
        <p:nvSpPr>
          <p:cNvPr id="3" name="Content Placeholder 2"/>
          <p:cNvSpPr>
            <a:spLocks noGrp="1"/>
          </p:cNvSpPr>
          <p:nvPr>
            <p:ph idx="1"/>
          </p:nvPr>
        </p:nvSpPr>
        <p:spPr>
          <a:xfrm>
            <a:off x="457200" y="1268760"/>
            <a:ext cx="8229600" cy="5328592"/>
          </a:xfrm>
        </p:spPr>
        <p:txBody>
          <a:bodyPr>
            <a:normAutofit fontScale="85000" lnSpcReduction="20000"/>
          </a:bodyPr>
          <a:lstStyle/>
          <a:p>
            <a:pPr>
              <a:buNone/>
            </a:pPr>
            <a:r>
              <a:rPr lang="en-US" dirty="0" smtClean="0"/>
              <a:t>1.  Why do you think Allah tested Prophet </a:t>
            </a:r>
            <a:r>
              <a:rPr lang="en-US" dirty="0" err="1" smtClean="0"/>
              <a:t>Ayyoob</a:t>
            </a:r>
            <a:r>
              <a:rPr lang="en-US" dirty="0" smtClean="0"/>
              <a:t> with painful calamities?</a:t>
            </a:r>
          </a:p>
          <a:p>
            <a:pPr>
              <a:buNone/>
            </a:pPr>
            <a:r>
              <a:rPr lang="en-US" dirty="0" smtClean="0"/>
              <a:t>2.  Compare and contrast the way Allah tested Prophet </a:t>
            </a:r>
            <a:r>
              <a:rPr lang="en-US" dirty="0" err="1" smtClean="0"/>
              <a:t>Ayyoob</a:t>
            </a:r>
            <a:r>
              <a:rPr lang="en-US" dirty="0" smtClean="0"/>
              <a:t> and the way he tested Prophet </a:t>
            </a:r>
            <a:r>
              <a:rPr lang="en-US" dirty="0" err="1" smtClean="0"/>
              <a:t>Suleyman</a:t>
            </a:r>
            <a:r>
              <a:rPr lang="en-US" dirty="0" smtClean="0"/>
              <a:t>.</a:t>
            </a:r>
          </a:p>
          <a:p>
            <a:pPr>
              <a:buNone/>
            </a:pPr>
            <a:r>
              <a:rPr lang="en-US" dirty="0" smtClean="0"/>
              <a:t>3.  Write a brief profile on Prophet </a:t>
            </a:r>
            <a:r>
              <a:rPr lang="en-US" dirty="0" err="1" smtClean="0"/>
              <a:t>Ayyoob</a:t>
            </a:r>
            <a:r>
              <a:rPr lang="en-US" dirty="0" smtClean="0"/>
              <a:t>.</a:t>
            </a:r>
          </a:p>
          <a:p>
            <a:pPr>
              <a:buNone/>
            </a:pPr>
            <a:r>
              <a:rPr lang="en-US" dirty="0" smtClean="0"/>
              <a:t>4.  Describe the calamity that hit Prophet </a:t>
            </a:r>
            <a:r>
              <a:rPr lang="en-US" dirty="0" err="1" smtClean="0"/>
              <a:t>Ayyoob</a:t>
            </a:r>
            <a:r>
              <a:rPr lang="en-US" dirty="0" smtClean="0"/>
              <a:t>.</a:t>
            </a:r>
          </a:p>
          <a:p>
            <a:pPr>
              <a:buNone/>
            </a:pPr>
            <a:r>
              <a:rPr lang="en-US" dirty="0" smtClean="0"/>
              <a:t>5.  What </a:t>
            </a:r>
            <a:r>
              <a:rPr lang="en-US" dirty="0" smtClean="0"/>
              <a:t>did Prophet </a:t>
            </a:r>
            <a:r>
              <a:rPr lang="en-US" dirty="0" err="1" smtClean="0"/>
              <a:t>Ayyoob</a:t>
            </a:r>
            <a:r>
              <a:rPr lang="en-US" dirty="0" smtClean="0"/>
              <a:t> do when he lost his wealth and family?</a:t>
            </a:r>
          </a:p>
          <a:p>
            <a:pPr>
              <a:buNone/>
            </a:pPr>
            <a:r>
              <a:rPr lang="en-US" dirty="0" smtClean="0"/>
              <a:t>6.  What should the believer do when he is tested by a calamity or blessed with a favor from Allah? Support your answer with a </a:t>
            </a:r>
            <a:r>
              <a:rPr lang="en-US" dirty="0" err="1" smtClean="0"/>
              <a:t>hadeeth</a:t>
            </a:r>
            <a:r>
              <a:rPr lang="en-US" dirty="0" smtClean="0"/>
              <a:t>.</a:t>
            </a:r>
          </a:p>
          <a:p>
            <a:pPr>
              <a:buNone/>
            </a:pPr>
            <a:r>
              <a:rPr lang="en-US" dirty="0" smtClean="0"/>
              <a:t>7.  Was </a:t>
            </a:r>
            <a:r>
              <a:rPr lang="en-US" dirty="0" err="1" smtClean="0"/>
              <a:t>Ayyoob</a:t>
            </a:r>
            <a:r>
              <a:rPr lang="en-US" dirty="0" err="1" smtClean="0"/>
              <a:t>’s</a:t>
            </a:r>
            <a:r>
              <a:rPr lang="en-US" dirty="0" smtClean="0"/>
              <a:t> wife faithful to him during his sever sickness? List three actions she did that support your answer.</a:t>
            </a:r>
          </a:p>
          <a:p>
            <a:pPr>
              <a:buNone/>
            </a:pPr>
            <a:r>
              <a:rPr lang="en-US" dirty="0" smtClean="0"/>
              <a:t>8</a:t>
            </a:r>
            <a:r>
              <a:rPr lang="en-US" dirty="0" smtClean="0"/>
              <a:t>.  List five types of patience. Support your answer with the fitting </a:t>
            </a:r>
            <a:r>
              <a:rPr lang="en-US" dirty="0" err="1" smtClean="0"/>
              <a:t>ayaat</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Ayyoob</a:t>
            </a:r>
            <a:r>
              <a:rPr lang="en-US" dirty="0" smtClean="0"/>
              <a:t> Becomes a Messenger</a:t>
            </a:r>
            <a:endParaRPr lang="en-US" dirty="0"/>
          </a:p>
        </p:txBody>
      </p:sp>
      <p:sp>
        <p:nvSpPr>
          <p:cNvPr id="3" name="Content Placeholder 2"/>
          <p:cNvSpPr>
            <a:spLocks noGrp="1"/>
          </p:cNvSpPr>
          <p:nvPr>
            <p:ph idx="1"/>
          </p:nvPr>
        </p:nvSpPr>
        <p:spPr>
          <a:xfrm>
            <a:off x="467544" y="1196752"/>
            <a:ext cx="8229600" cy="5661248"/>
          </a:xfrm>
        </p:spPr>
        <p:txBody>
          <a:bodyPr>
            <a:normAutofit fontScale="85000" lnSpcReduction="10000"/>
          </a:bodyPr>
          <a:lstStyle/>
          <a:p>
            <a:r>
              <a:rPr lang="en-US" dirty="0" err="1" smtClean="0"/>
              <a:t>Ayyoob</a:t>
            </a:r>
            <a:r>
              <a:rPr lang="en-US" dirty="0" smtClean="0"/>
              <a:t> was one of the Prophets whom Allah Almighty sent as a messenger to </a:t>
            </a:r>
            <a:r>
              <a:rPr lang="en-US" dirty="0" err="1" smtClean="0"/>
              <a:t>Beladush</a:t>
            </a:r>
            <a:r>
              <a:rPr lang="en-US" dirty="0" smtClean="0"/>
              <a:t>-sham the present Syria. Allah Almighty said in </a:t>
            </a:r>
            <a:r>
              <a:rPr lang="en-US" dirty="0" err="1" smtClean="0"/>
              <a:t>Surat</a:t>
            </a:r>
            <a:r>
              <a:rPr lang="en-US" dirty="0" smtClean="0"/>
              <a:t>-un-</a:t>
            </a:r>
            <a:r>
              <a:rPr lang="en-US" dirty="0" err="1" smtClean="0"/>
              <a:t>Nisa</a:t>
            </a:r>
            <a:r>
              <a:rPr lang="en-US" dirty="0" smtClean="0"/>
              <a:t>,</a:t>
            </a:r>
          </a:p>
          <a:p>
            <a:pPr rtl="1"/>
            <a:r>
              <a:rPr lang="ar-SA" dirty="0"/>
              <a:t>وَأَوْحَيْنَا إِلَىٰ إِبْرَاهِيمَ وَإِسْمَاعِيلَ وَإِسْحَاقَ وَيَعْقُوبَ وَالْأَسْبَاطِ وَعِيسَىٰ وَأَيُّوبَ وَيُونُسَ وَهَارُونَ وَسُلَيْمَانَ ۚ وَآتَيْنَا دَاوُودَ </a:t>
            </a:r>
            <a:r>
              <a:rPr lang="ar-SA" dirty="0" smtClean="0"/>
              <a:t>زَبُورًا</a:t>
            </a:r>
            <a:endParaRPr lang="en-US" dirty="0"/>
          </a:p>
          <a:p>
            <a:r>
              <a:rPr lang="en-US" dirty="0"/>
              <a:t>	</a:t>
            </a:r>
            <a:r>
              <a:rPr lang="en-US" dirty="0" smtClean="0"/>
              <a:t>We </a:t>
            </a:r>
            <a:r>
              <a:rPr lang="en-US" dirty="0"/>
              <a:t>(also) sent the revelation to </a:t>
            </a:r>
            <a:r>
              <a:rPr lang="en-US" dirty="0" err="1"/>
              <a:t>Ibrâhîm</a:t>
            </a:r>
            <a:r>
              <a:rPr lang="en-US" dirty="0"/>
              <a:t> (Abraham), </a:t>
            </a:r>
            <a:r>
              <a:rPr lang="en-US" dirty="0" err="1"/>
              <a:t>Ismâ‘îl</a:t>
            </a:r>
            <a:r>
              <a:rPr lang="en-US" dirty="0"/>
              <a:t> (Ishmael), </a:t>
            </a:r>
            <a:r>
              <a:rPr lang="en-US" dirty="0" err="1"/>
              <a:t>Ishâq</a:t>
            </a:r>
            <a:r>
              <a:rPr lang="en-US" dirty="0"/>
              <a:t> (Isaac), </a:t>
            </a:r>
            <a:r>
              <a:rPr lang="en-US" dirty="0" err="1"/>
              <a:t>Ya‘qûb</a:t>
            </a:r>
            <a:r>
              <a:rPr lang="en-US" dirty="0"/>
              <a:t> (Jacob), and Al-</a:t>
            </a:r>
            <a:r>
              <a:rPr lang="en-US" dirty="0" err="1"/>
              <a:t>Asbât</a:t>
            </a:r>
            <a:r>
              <a:rPr lang="en-US" dirty="0"/>
              <a:t> [the offspring of the twelve sons of </a:t>
            </a:r>
            <a:r>
              <a:rPr lang="en-US" dirty="0" err="1"/>
              <a:t>Ya‘qûb</a:t>
            </a:r>
            <a:r>
              <a:rPr lang="en-US" dirty="0"/>
              <a:t> (Jacob)], ‘</a:t>
            </a:r>
            <a:r>
              <a:rPr lang="en-US" dirty="0" err="1"/>
              <a:t>Îsâ</a:t>
            </a:r>
            <a:r>
              <a:rPr lang="en-US" dirty="0"/>
              <a:t> (Jesus), </a:t>
            </a:r>
            <a:r>
              <a:rPr lang="en-US" dirty="0" err="1"/>
              <a:t>Ayyûb</a:t>
            </a:r>
            <a:r>
              <a:rPr lang="en-US" dirty="0"/>
              <a:t> (Job), </a:t>
            </a:r>
            <a:r>
              <a:rPr lang="en-US" dirty="0" err="1"/>
              <a:t>Yûnus</a:t>
            </a:r>
            <a:r>
              <a:rPr lang="en-US" dirty="0"/>
              <a:t> (Jonah), </a:t>
            </a:r>
            <a:r>
              <a:rPr lang="en-US" dirty="0" err="1"/>
              <a:t>Hârûn</a:t>
            </a:r>
            <a:r>
              <a:rPr lang="en-US" dirty="0"/>
              <a:t> (Aaron), and </a:t>
            </a:r>
            <a:r>
              <a:rPr lang="en-US" dirty="0" err="1"/>
              <a:t>Sulaimân</a:t>
            </a:r>
            <a:r>
              <a:rPr lang="en-US" dirty="0"/>
              <a:t> (Solomon); and to </a:t>
            </a:r>
            <a:r>
              <a:rPr lang="en-US" dirty="0" err="1"/>
              <a:t>Dâwûd</a:t>
            </a:r>
            <a:r>
              <a:rPr lang="en-US" dirty="0"/>
              <a:t> (David) We gave the </a:t>
            </a:r>
            <a:r>
              <a:rPr lang="en-US" dirty="0" err="1"/>
              <a:t>Zabûr</a:t>
            </a:r>
            <a:r>
              <a:rPr lang="en-US" dirty="0"/>
              <a:t> </a:t>
            </a:r>
            <a:endParaRPr lang="en-US" dirty="0" smtClean="0"/>
          </a:p>
          <a:p>
            <a:r>
              <a:rPr lang="en-US" dirty="0" smtClean="0"/>
              <a:t>When </a:t>
            </a:r>
            <a:r>
              <a:rPr lang="en-US" dirty="0" err="1" smtClean="0"/>
              <a:t>Ayyoob</a:t>
            </a:r>
            <a:r>
              <a:rPr lang="en-US" dirty="0" smtClean="0"/>
              <a:t> became the Prophet, he started to teach the people about God and His religion. He advised the people to do good and shun evil. As usual very few people believed in him in the beginning but gradually the number of his followers began to increase.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Allah’s Favors Upon </a:t>
            </a:r>
            <a:r>
              <a:rPr lang="en-US" dirty="0" err="1" smtClean="0"/>
              <a:t>Ayyoob</a:t>
            </a:r>
            <a:endParaRPr lang="en-US" dirty="0"/>
          </a:p>
        </p:txBody>
      </p:sp>
      <p:sp>
        <p:nvSpPr>
          <p:cNvPr id="3" name="Content Placeholder 2"/>
          <p:cNvSpPr>
            <a:spLocks noGrp="1"/>
          </p:cNvSpPr>
          <p:nvPr>
            <p:ph idx="1"/>
          </p:nvPr>
        </p:nvSpPr>
        <p:spPr/>
        <p:txBody>
          <a:bodyPr>
            <a:normAutofit fontScale="92500"/>
          </a:bodyPr>
          <a:lstStyle/>
          <a:p>
            <a:r>
              <a:rPr lang="en-US" dirty="0" smtClean="0"/>
              <a:t> Prophet </a:t>
            </a:r>
            <a:r>
              <a:rPr lang="en-US" dirty="0" err="1" smtClean="0"/>
              <a:t>Ayyoob</a:t>
            </a:r>
            <a:r>
              <a:rPr lang="en-US" dirty="0" smtClean="0"/>
              <a:t> was a prosperous man. God granted him all kinds of wealth a bliss. He had been blessed with a big family, a faithful and beautiful wife, seven boys and seven girls. He also had many friends who always gathered around him. He was the owner of a gigantic trade. He had money, numerous barley and wheat fields, hundreds of slaves, physical strength, horses, and livestock. All that lasted for fifty years. </a:t>
            </a:r>
          </a:p>
          <a:p>
            <a:r>
              <a:rPr lang="en-US" dirty="0" smtClean="0"/>
              <a:t>Yet, his finest bliss was his great faith in Allah Almighty.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Prophet </a:t>
            </a:r>
            <a:r>
              <a:rPr lang="en-US" dirty="0" err="1" smtClean="0"/>
              <a:t>Ayyoob</a:t>
            </a:r>
            <a:r>
              <a:rPr lang="en-US" dirty="0" smtClean="0"/>
              <a:t> Tested</a:t>
            </a:r>
            <a:endParaRPr lang="en-US" dirty="0"/>
          </a:p>
        </p:txBody>
      </p:sp>
      <p:sp>
        <p:nvSpPr>
          <p:cNvPr id="3" name="Content Placeholder 2"/>
          <p:cNvSpPr>
            <a:spLocks noGrp="1"/>
          </p:cNvSpPr>
          <p:nvPr>
            <p:ph idx="1"/>
          </p:nvPr>
        </p:nvSpPr>
        <p:spPr>
          <a:xfrm>
            <a:off x="457200" y="1340768"/>
            <a:ext cx="8229600" cy="5112568"/>
          </a:xfrm>
        </p:spPr>
        <p:txBody>
          <a:bodyPr>
            <a:normAutofit fontScale="92500" lnSpcReduction="10000"/>
          </a:bodyPr>
          <a:lstStyle/>
          <a:p>
            <a:r>
              <a:rPr lang="en-US" dirty="0" smtClean="0"/>
              <a:t>In His infinite wisdom Allah chose to try </a:t>
            </a:r>
            <a:r>
              <a:rPr lang="en-US" dirty="0" err="1" smtClean="0"/>
              <a:t>Ayyoob</a:t>
            </a:r>
            <a:r>
              <a:rPr lang="en-US" dirty="0" smtClean="0"/>
              <a:t>. He inflicted him with a number of calamities. One day his big farm was attacked by thieves. They killed many of his servants and carried away forcibly all his cattle. Prophet accepted what happened to him and praised Allah.</a:t>
            </a:r>
          </a:p>
          <a:p>
            <a:r>
              <a:rPr lang="en-US" dirty="0"/>
              <a:t> </a:t>
            </a:r>
            <a:r>
              <a:rPr lang="en-US" dirty="0" smtClean="0"/>
              <a:t> After some time the roof of the house fell down and many members of his family wee crushed. Prophet </a:t>
            </a:r>
            <a:r>
              <a:rPr lang="en-US" dirty="0" err="1" smtClean="0"/>
              <a:t>Ayyoob</a:t>
            </a:r>
            <a:r>
              <a:rPr lang="en-US" dirty="0" smtClean="0"/>
              <a:t> was much shocked but he held fast to his </a:t>
            </a:r>
            <a:r>
              <a:rPr lang="en-US" dirty="0" err="1" smtClean="0"/>
              <a:t>fath</a:t>
            </a:r>
            <a:r>
              <a:rPr lang="en-US" dirty="0" smtClean="0"/>
              <a:t> in Allah. He remarked that possessions and children were the gifts from Allah. If He had taken His things, it was useless to lament over their loss.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381328"/>
          </a:xfrm>
        </p:spPr>
        <p:txBody>
          <a:bodyPr>
            <a:normAutofit fontScale="92500" lnSpcReduction="10000"/>
          </a:bodyPr>
          <a:lstStyle/>
          <a:p>
            <a:r>
              <a:rPr lang="en-US" dirty="0" smtClean="0"/>
              <a:t>Prophet </a:t>
            </a:r>
            <a:r>
              <a:rPr lang="en-US" dirty="0" err="1" smtClean="0"/>
              <a:t>Ayyoob</a:t>
            </a:r>
            <a:r>
              <a:rPr lang="en-US" dirty="0" smtClean="0"/>
              <a:t> was an example of humility, faith in Allah and patience. He suffered a number of calamities but did not utter a single word of complaint.</a:t>
            </a:r>
          </a:p>
          <a:p>
            <a:r>
              <a:rPr lang="en-US" dirty="0" smtClean="0"/>
              <a:t>As a further test from Allah he became very ill and was covered with loathsome sores from head to foot. We are not sure what kind of a disease was that. Some said his whole body was covered with sores to the point that he became crippled. Even some went as far as saying </a:t>
            </a:r>
            <a:r>
              <a:rPr lang="en-US" dirty="0" smtClean="0"/>
              <a:t>his flesh </a:t>
            </a:r>
            <a:r>
              <a:rPr lang="en-US" dirty="0" smtClean="0"/>
              <a:t>started to fall off. His false friends attributed  his afflictions to sin. But that far from truth because Prophets are away from sins. Nobody truly sympathized with him as his wife did. But all these calamities made </a:t>
            </a:r>
            <a:r>
              <a:rPr lang="en-US" dirty="0" err="1" smtClean="0"/>
              <a:t>Ayyoob</a:t>
            </a:r>
            <a:r>
              <a:rPr lang="en-US" dirty="0" smtClean="0"/>
              <a:t> (AL) more patient and more thankful to Allah Almighty.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fontScale="92500" lnSpcReduction="20000"/>
          </a:bodyPr>
          <a:lstStyle/>
          <a:p>
            <a:r>
              <a:rPr lang="en-US" b="1" dirty="0" smtClean="0"/>
              <a:t>What should a Muslim do when another Muslim becomes sick?</a:t>
            </a:r>
          </a:p>
          <a:p>
            <a:r>
              <a:rPr lang="en-US" dirty="0" smtClean="0"/>
              <a:t>1.  It is a right of the Muslim to visit the other Muslim when he becomes ill.</a:t>
            </a:r>
          </a:p>
          <a:p>
            <a:r>
              <a:rPr lang="en-US" dirty="0" smtClean="0"/>
              <a:t>2.  Offer sick the help he needs.</a:t>
            </a:r>
          </a:p>
          <a:p>
            <a:r>
              <a:rPr lang="en-US" dirty="0" smtClean="0"/>
              <a:t>3.  Make a sincere </a:t>
            </a:r>
            <a:r>
              <a:rPr lang="en-US" dirty="0" err="1" smtClean="0"/>
              <a:t>Du’aa</a:t>
            </a:r>
            <a:r>
              <a:rPr lang="en-US" dirty="0" smtClean="0"/>
              <a:t>.</a:t>
            </a:r>
          </a:p>
          <a:p>
            <a:r>
              <a:rPr lang="en-US" b="1" dirty="0"/>
              <a:t> </a:t>
            </a:r>
            <a:r>
              <a:rPr lang="en-US" b="1" dirty="0" smtClean="0"/>
              <a:t> Exemplary Patience</a:t>
            </a:r>
          </a:p>
          <a:p>
            <a:r>
              <a:rPr lang="en-US" dirty="0" smtClean="0"/>
              <a:t>It is narrated that his wife once asked him to implore Allah to cure him and have mercy on him. He asked her: How many years had we lived in total happiness and bliss? She replied: “Eighty years.” He said: “I feel ashamed to ask Allah before we spend an equal of period of trial.” </a:t>
            </a:r>
          </a:p>
          <a:p>
            <a:r>
              <a:rPr lang="en-US" dirty="0" err="1" smtClean="0"/>
              <a:t>Ayyoob</a:t>
            </a:r>
            <a:r>
              <a:rPr lang="en-US" dirty="0" smtClean="0"/>
              <a:t> spent eighteen years in his calamity. During these years </a:t>
            </a:r>
            <a:r>
              <a:rPr lang="en-US" dirty="0" err="1" smtClean="0"/>
              <a:t>Ayyoob</a:t>
            </a:r>
            <a:r>
              <a:rPr lang="en-US" dirty="0" smtClean="0"/>
              <a:t> never complained or voiced his distress.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Faithful Wife</a:t>
            </a:r>
            <a:endParaRPr lang="en-US" dirty="0"/>
          </a:p>
        </p:txBody>
      </p:sp>
      <p:sp>
        <p:nvSpPr>
          <p:cNvPr id="3" name="Content Placeholder 2"/>
          <p:cNvSpPr>
            <a:spLocks noGrp="1"/>
          </p:cNvSpPr>
          <p:nvPr>
            <p:ph idx="1"/>
          </p:nvPr>
        </p:nvSpPr>
        <p:spPr>
          <a:xfrm>
            <a:off x="457200" y="1124744"/>
            <a:ext cx="8229600" cy="5472608"/>
          </a:xfrm>
        </p:spPr>
        <p:txBody>
          <a:bodyPr>
            <a:normAutofit fontScale="85000" lnSpcReduction="20000"/>
          </a:bodyPr>
          <a:lstStyle/>
          <a:p>
            <a:r>
              <a:rPr lang="en-US" dirty="0" smtClean="0"/>
              <a:t>As the time went by, only his wife remained with him. She took care of all his needs. She even was working as a servant to feed him. But then people refused to let her work for them because they were afraid that she might be inflicted with the disease too.</a:t>
            </a:r>
          </a:p>
          <a:p>
            <a:r>
              <a:rPr lang="en-US" dirty="0" smtClean="0"/>
              <a:t>She spent all the money she got on him. Until it had run out. When all means ran out, the faithful wife sold her braids to put food on the table. </a:t>
            </a:r>
            <a:r>
              <a:rPr lang="en-US" dirty="0" err="1" smtClean="0"/>
              <a:t>Ayyoob</a:t>
            </a:r>
            <a:r>
              <a:rPr lang="en-US" dirty="0" smtClean="0"/>
              <a:t> asked her about the source of that food. She did not answer. But he insisted, and she uncovered her head. She was bald. At this point </a:t>
            </a:r>
            <a:r>
              <a:rPr lang="en-US" dirty="0" err="1" smtClean="0"/>
              <a:t>Ayyoob</a:t>
            </a:r>
            <a:r>
              <a:rPr lang="en-US" dirty="0" smtClean="0"/>
              <a:t> cried to his Lord,</a:t>
            </a:r>
          </a:p>
          <a:p>
            <a:pPr rtl="1"/>
            <a:r>
              <a:rPr lang="ar-SA" dirty="0"/>
              <a:t> وَأَيُّوبَ إِذْ نَادَىٰ رَبَّهُ أَنِّي مَسَّنِيَ الضُّرُّ وَأَنْتَ أَرْحَمُ </a:t>
            </a:r>
            <a:r>
              <a:rPr lang="ar-SA" dirty="0" smtClean="0"/>
              <a:t>الرَّاحِمِينَ</a:t>
            </a:r>
            <a:r>
              <a:rPr lang="en-US" dirty="0" smtClean="0"/>
              <a:t>                                       </a:t>
            </a:r>
            <a:endParaRPr lang="en-US" dirty="0"/>
          </a:p>
          <a:p>
            <a:r>
              <a:rPr lang="en-US" dirty="0"/>
              <a:t>	</a:t>
            </a:r>
            <a:r>
              <a:rPr lang="en-US" dirty="0" smtClean="0"/>
              <a:t>And </a:t>
            </a:r>
            <a:r>
              <a:rPr lang="en-US" dirty="0"/>
              <a:t>(remember) </a:t>
            </a:r>
            <a:r>
              <a:rPr lang="en-US" dirty="0" err="1"/>
              <a:t>Ayyûb</a:t>
            </a:r>
            <a:r>
              <a:rPr lang="en-US" dirty="0"/>
              <a:t> (Job), when he cried to his Lord: "Verily, distress has seized me, and You are the Most Merciful of all those who show mercy."</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Allah’s Response</a:t>
            </a:r>
            <a:endParaRPr lang="en-US" dirty="0"/>
          </a:p>
        </p:txBody>
      </p:sp>
      <p:sp>
        <p:nvSpPr>
          <p:cNvPr id="3" name="Content Placeholder 2"/>
          <p:cNvSpPr>
            <a:spLocks noGrp="1"/>
          </p:cNvSpPr>
          <p:nvPr>
            <p:ph idx="1"/>
          </p:nvPr>
        </p:nvSpPr>
        <p:spPr>
          <a:xfrm>
            <a:off x="457200" y="1052736"/>
            <a:ext cx="8229600" cy="5544616"/>
          </a:xfrm>
        </p:spPr>
        <p:txBody>
          <a:bodyPr>
            <a:normAutofit fontScale="92500" lnSpcReduction="20000"/>
          </a:bodyPr>
          <a:lstStyle/>
          <a:p>
            <a:r>
              <a:rPr lang="en-US" dirty="0" smtClean="0"/>
              <a:t>Allah answered Prophet </a:t>
            </a:r>
            <a:r>
              <a:rPr lang="en-US" dirty="0" err="1" smtClean="0"/>
              <a:t>Ayyoob’s</a:t>
            </a:r>
            <a:r>
              <a:rPr lang="en-US" dirty="0" smtClean="0"/>
              <a:t> prayer immediately.</a:t>
            </a:r>
          </a:p>
          <a:p>
            <a:pPr rtl="1"/>
            <a:r>
              <a:rPr lang="ar-SA" dirty="0" smtClean="0"/>
              <a:t>فَاسْتَجَبْنَا لَهُ فَكَشَفْنَا مَا بِهِ مِنْ ضُرٍّ ۖ وَآتَيْنَاهُ أَهْلَهُ وَمِثْلَهُمْ مَعَهُمْ رَحْمَةً مِنْ عِنْدِنَا وَذِكْرَىٰ لِلْعَابِدِينَ</a:t>
            </a:r>
            <a:r>
              <a:rPr lang="en-US" dirty="0" smtClean="0"/>
              <a:t>                                      </a:t>
            </a:r>
          </a:p>
          <a:p>
            <a:r>
              <a:rPr lang="en-US" dirty="0" smtClean="0"/>
              <a:t>	 So We answered his call, and We removed the distress that was on him, and We restored his family to him (that he had lost), and the like thereof along with them as a mercy from Ourselves and a Reminder for all who worship Us.</a:t>
            </a:r>
          </a:p>
          <a:p>
            <a:r>
              <a:rPr lang="en-US" dirty="0" smtClean="0"/>
              <a:t>So, when he washed, the disease came out of his skin, and when </a:t>
            </a:r>
            <a:r>
              <a:rPr lang="en-US" dirty="0" smtClean="0"/>
              <a:t>he drank </a:t>
            </a:r>
            <a:r>
              <a:rPr lang="en-US" dirty="0" smtClean="0"/>
              <a:t>the water the disease purified his inside.</a:t>
            </a:r>
          </a:p>
          <a:p>
            <a:r>
              <a:rPr lang="en-US" dirty="0" smtClean="0"/>
              <a:t>It was said that his wife was off for some chores and when she returned she could not recognize her husband. She got used to see him for many years as a sick person not a healthy person.</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Allah’s Reward and Compensation</a:t>
            </a:r>
            <a:endParaRPr lang="en-US" dirty="0"/>
          </a:p>
        </p:txBody>
      </p:sp>
      <p:sp>
        <p:nvSpPr>
          <p:cNvPr id="3" name="Content Placeholder 2"/>
          <p:cNvSpPr>
            <a:spLocks noGrp="1"/>
          </p:cNvSpPr>
          <p:nvPr>
            <p:ph idx="1"/>
          </p:nvPr>
        </p:nvSpPr>
        <p:spPr/>
        <p:txBody>
          <a:bodyPr>
            <a:normAutofit lnSpcReduction="10000"/>
          </a:bodyPr>
          <a:lstStyle/>
          <a:p>
            <a:r>
              <a:rPr lang="en-US" dirty="0" smtClean="0"/>
              <a:t>After the long years of calamity Allah Almighty compensated Prophet </a:t>
            </a:r>
            <a:r>
              <a:rPr lang="en-US" dirty="0" err="1" smtClean="0"/>
              <a:t>Ayyoob</a:t>
            </a:r>
            <a:r>
              <a:rPr lang="en-US" dirty="0" smtClean="0"/>
              <a:t>.</a:t>
            </a:r>
          </a:p>
          <a:p>
            <a:r>
              <a:rPr lang="en-US" dirty="0" smtClean="0"/>
              <a:t>Abu </a:t>
            </a:r>
            <a:r>
              <a:rPr lang="en-US" dirty="0" err="1" smtClean="0"/>
              <a:t>Hurayrah</a:t>
            </a:r>
            <a:r>
              <a:rPr lang="en-US" dirty="0" smtClean="0"/>
              <a:t> narrated that </a:t>
            </a:r>
            <a:r>
              <a:rPr lang="en-US" dirty="0" err="1" smtClean="0"/>
              <a:t>Rasoolullah</a:t>
            </a:r>
            <a:r>
              <a:rPr lang="en-US" dirty="0" smtClean="0"/>
              <a:t> said: “While </a:t>
            </a:r>
            <a:r>
              <a:rPr lang="en-US" dirty="0" err="1" smtClean="0"/>
              <a:t>Ayyoob</a:t>
            </a:r>
            <a:r>
              <a:rPr lang="en-US" dirty="0" smtClean="0"/>
              <a:t> was </a:t>
            </a:r>
            <a:r>
              <a:rPr lang="en-US" dirty="0" smtClean="0"/>
              <a:t>naked</a:t>
            </a:r>
            <a:r>
              <a:rPr lang="en-US" dirty="0" smtClean="0"/>
              <a:t>, taking a bath, a swarm of gold locust fell on him and he started collecting them in his garment. Allah called him: O </a:t>
            </a:r>
            <a:r>
              <a:rPr lang="en-US" dirty="0" err="1" smtClean="0"/>
              <a:t>Ayyoob</a:t>
            </a:r>
            <a:r>
              <a:rPr lang="en-US" dirty="0" smtClean="0"/>
              <a:t>! Have </a:t>
            </a:r>
            <a:r>
              <a:rPr lang="en-US" dirty="0" smtClean="0"/>
              <a:t>I not </a:t>
            </a:r>
            <a:r>
              <a:rPr lang="en-US" dirty="0" smtClean="0"/>
              <a:t>made you rich enough to need what you see? But I cannot dispense with your blessing,”(reported in Al-</a:t>
            </a:r>
            <a:r>
              <a:rPr lang="en-US" dirty="0" err="1" smtClean="0"/>
              <a:t>Bukhari</a:t>
            </a:r>
            <a:r>
              <a:rPr lang="en-US" dirty="0" smtClean="0"/>
              <a:t>)</a:t>
            </a:r>
          </a:p>
          <a:p>
            <a:pPr>
              <a:buNone/>
            </a:pPr>
            <a:r>
              <a:rPr lang="en-US"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608</TotalTime>
  <Words>1226</Words>
  <Application>Microsoft Office PowerPoint</Application>
  <PresentationFormat>On-screen Show (4:3)</PresentationFormat>
  <Paragraphs>57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Apex</vt:lpstr>
      <vt:lpstr>Ayyoub, The Prophet of Patience and Thankfulness</vt:lpstr>
      <vt:lpstr>Ayyoob Becomes a Messenger</vt:lpstr>
      <vt:lpstr>Allah’s Favors Upon Ayyoob</vt:lpstr>
      <vt:lpstr>Prophet Ayyoob Tested</vt:lpstr>
      <vt:lpstr>Slide 5</vt:lpstr>
      <vt:lpstr>Slide 6</vt:lpstr>
      <vt:lpstr>Faithful Wife</vt:lpstr>
      <vt:lpstr>Allah’s Response</vt:lpstr>
      <vt:lpstr>Allah’s Reward and Compensation</vt:lpstr>
      <vt:lpstr>Slide 10</vt:lpstr>
      <vt:lpstr>The Virtue of Patience</vt:lpstr>
      <vt:lpstr>Study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Ayyoub, The Prophet of Patience and Thankfulness</dc:title>
  <dc:creator>akram</dc:creator>
  <cp:lastModifiedBy>akram</cp:lastModifiedBy>
  <cp:revision>10</cp:revision>
  <dcterms:created xsi:type="dcterms:W3CDTF">2012-05-15T13:52:20Z</dcterms:created>
  <dcterms:modified xsi:type="dcterms:W3CDTF">2012-05-17T05:38:37Z</dcterms:modified>
</cp:coreProperties>
</file>