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8"/>
  </p:notesMasterIdLst>
  <p:sldIdLst>
    <p:sldId id="256" r:id="rId2"/>
    <p:sldId id="258" r:id="rId3"/>
    <p:sldId id="257" r:id="rId4"/>
    <p:sldId id="282" r:id="rId5"/>
    <p:sldId id="259" r:id="rId6"/>
    <p:sldId id="283" r:id="rId7"/>
    <p:sldId id="260" r:id="rId8"/>
    <p:sldId id="261" r:id="rId9"/>
    <p:sldId id="262" r:id="rId10"/>
    <p:sldId id="263" r:id="rId11"/>
    <p:sldId id="264" r:id="rId12"/>
    <p:sldId id="284" r:id="rId13"/>
    <p:sldId id="265" r:id="rId14"/>
    <p:sldId id="271" r:id="rId15"/>
    <p:sldId id="285" r:id="rId16"/>
    <p:sldId id="267" r:id="rId17"/>
    <p:sldId id="278" r:id="rId18"/>
    <p:sldId id="266" r:id="rId19"/>
    <p:sldId id="286" r:id="rId20"/>
    <p:sldId id="268" r:id="rId21"/>
    <p:sldId id="269" r:id="rId22"/>
    <p:sldId id="270" r:id="rId23"/>
    <p:sldId id="287" r:id="rId24"/>
    <p:sldId id="272" r:id="rId25"/>
    <p:sldId id="288" r:id="rId26"/>
    <p:sldId id="279" r:id="rId27"/>
    <p:sldId id="273" r:id="rId28"/>
    <p:sldId id="289" r:id="rId29"/>
    <p:sldId id="274" r:id="rId30"/>
    <p:sldId id="290" r:id="rId31"/>
    <p:sldId id="291" r:id="rId32"/>
    <p:sldId id="275" r:id="rId33"/>
    <p:sldId id="276" r:id="rId34"/>
    <p:sldId id="277" r:id="rId35"/>
    <p:sldId id="292" r:id="rId36"/>
    <p:sldId id="29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1960F4-8CD1-46F0-A608-6C29DEBC6700}" type="doc">
      <dgm:prSet loTypeId="urn:microsoft.com/office/officeart/2005/8/layout/radial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39BBEF-8DA3-4677-9EF1-C5578A752D68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The Six Pillars of </a:t>
          </a:r>
          <a:r>
            <a:rPr lang="en-US" dirty="0" err="1" smtClean="0"/>
            <a:t>Iman</a:t>
          </a:r>
          <a:endParaRPr lang="en-US" dirty="0"/>
        </a:p>
      </dgm:t>
    </dgm:pt>
    <dgm:pt modelId="{3DDC1821-868F-4225-BE65-91B9118D2ADA}" type="parTrans" cxnId="{40160AFF-2E28-4A85-8E61-E4E28C2A02B3}">
      <dgm:prSet/>
      <dgm:spPr/>
      <dgm:t>
        <a:bodyPr/>
        <a:lstStyle/>
        <a:p>
          <a:endParaRPr lang="en-US"/>
        </a:p>
      </dgm:t>
    </dgm:pt>
    <dgm:pt modelId="{5A76F052-6CB4-497F-9D29-750CEDD6704F}" type="sibTrans" cxnId="{40160AFF-2E28-4A85-8E61-E4E28C2A02B3}">
      <dgm:prSet/>
      <dgm:spPr/>
      <dgm:t>
        <a:bodyPr/>
        <a:lstStyle/>
        <a:p>
          <a:endParaRPr lang="en-US"/>
        </a:p>
      </dgm:t>
    </dgm:pt>
    <dgm:pt modelId="{F058CF3A-A999-4C26-9F16-9CBF60EDCFA2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Belief in Allah</a:t>
          </a:r>
          <a:endParaRPr lang="en-US" b="1" dirty="0"/>
        </a:p>
      </dgm:t>
    </dgm:pt>
    <dgm:pt modelId="{477BCDC3-448C-47F9-8461-381530CB9331}" type="parTrans" cxnId="{ACACE646-0C9A-4E42-BDE2-C6C43E6C9AFD}">
      <dgm:prSet/>
      <dgm:spPr/>
      <dgm:t>
        <a:bodyPr/>
        <a:lstStyle/>
        <a:p>
          <a:endParaRPr lang="en-US"/>
        </a:p>
      </dgm:t>
    </dgm:pt>
    <dgm:pt modelId="{5A2FACA0-602E-4CBC-98F2-3736714FD98D}" type="sibTrans" cxnId="{ACACE646-0C9A-4E42-BDE2-C6C43E6C9AFD}">
      <dgm:prSet/>
      <dgm:spPr/>
      <dgm:t>
        <a:bodyPr/>
        <a:lstStyle/>
        <a:p>
          <a:endParaRPr lang="en-US"/>
        </a:p>
      </dgm:t>
    </dgm:pt>
    <dgm:pt modelId="{3BB669D7-54DD-4FFD-A011-F75CC1F2D743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Belief in the Prophets</a:t>
          </a:r>
          <a:endParaRPr lang="en-US" b="1" dirty="0"/>
        </a:p>
      </dgm:t>
    </dgm:pt>
    <dgm:pt modelId="{4860375D-5E03-4C9B-87A8-0B9BCFE72365}" type="parTrans" cxnId="{BF207860-C016-4A2E-8F7A-281D7AB11025}">
      <dgm:prSet/>
      <dgm:spPr>
        <a:solidFill>
          <a:srgbClr val="0070C0"/>
        </a:solidFill>
      </dgm:spPr>
      <dgm:t>
        <a:bodyPr/>
        <a:lstStyle/>
        <a:p>
          <a:endParaRPr lang="en-US"/>
        </a:p>
      </dgm:t>
    </dgm:pt>
    <dgm:pt modelId="{74BAD203-357E-420C-95FA-FB34CCE85DAA}" type="sibTrans" cxnId="{BF207860-C016-4A2E-8F7A-281D7AB11025}">
      <dgm:prSet/>
      <dgm:spPr/>
      <dgm:t>
        <a:bodyPr/>
        <a:lstStyle/>
        <a:p>
          <a:endParaRPr lang="en-US"/>
        </a:p>
      </dgm:t>
    </dgm:pt>
    <dgm:pt modelId="{09615B28-1701-43BB-80F6-7C7EFC3BA901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Belief in the Hereafter</a:t>
          </a:r>
          <a:endParaRPr lang="en-US" b="1" dirty="0"/>
        </a:p>
      </dgm:t>
    </dgm:pt>
    <dgm:pt modelId="{C84BED3B-194B-4D17-B332-E9E70DFFC301}" type="parTrans" cxnId="{B41EE1EE-054D-4E8B-9C22-A00F1B5EBB7A}">
      <dgm:prSet/>
      <dgm:spPr/>
      <dgm:t>
        <a:bodyPr/>
        <a:lstStyle/>
        <a:p>
          <a:endParaRPr lang="en-US"/>
        </a:p>
      </dgm:t>
    </dgm:pt>
    <dgm:pt modelId="{F22D11F1-CDCC-460F-BB73-90AB7549455E}" type="sibTrans" cxnId="{B41EE1EE-054D-4E8B-9C22-A00F1B5EBB7A}">
      <dgm:prSet/>
      <dgm:spPr/>
      <dgm:t>
        <a:bodyPr/>
        <a:lstStyle/>
        <a:p>
          <a:endParaRPr lang="en-US"/>
        </a:p>
      </dgm:t>
    </dgm:pt>
    <dgm:pt modelId="{101E52C6-5827-48A1-A0E7-28ACAA946626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Belief in Al-</a:t>
          </a:r>
          <a:r>
            <a:rPr lang="en-US" b="1" dirty="0" err="1" smtClean="0"/>
            <a:t>Qadar</a:t>
          </a:r>
          <a:endParaRPr lang="en-US" b="1" dirty="0"/>
        </a:p>
      </dgm:t>
    </dgm:pt>
    <dgm:pt modelId="{C48D70A6-AA91-4990-9645-9EB2F6396A76}" type="parTrans" cxnId="{34189E74-68A9-4298-B2A2-7EF64218AE05}">
      <dgm:prSet/>
      <dgm:spPr/>
      <dgm:t>
        <a:bodyPr/>
        <a:lstStyle/>
        <a:p>
          <a:endParaRPr lang="en-US"/>
        </a:p>
      </dgm:t>
    </dgm:pt>
    <dgm:pt modelId="{B5B2E8FA-8D11-45F9-B08E-14E1A8D40378}" type="sibTrans" cxnId="{34189E74-68A9-4298-B2A2-7EF64218AE05}">
      <dgm:prSet/>
      <dgm:spPr/>
      <dgm:t>
        <a:bodyPr/>
        <a:lstStyle/>
        <a:p>
          <a:endParaRPr lang="en-US"/>
        </a:p>
      </dgm:t>
    </dgm:pt>
    <dgm:pt modelId="{4BCA1328-EF3D-4765-81EA-49EA4E377BE8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smtClean="0"/>
            <a:t>Belief in the Angels</a:t>
          </a:r>
          <a:endParaRPr lang="en-US" b="1" dirty="0"/>
        </a:p>
      </dgm:t>
    </dgm:pt>
    <dgm:pt modelId="{1528DCBD-2815-4179-B918-228C09302558}" type="parTrans" cxnId="{697F27BE-29F5-4988-9FE1-EAE7C63DA7A9}">
      <dgm:prSet/>
      <dgm:spPr/>
      <dgm:t>
        <a:bodyPr/>
        <a:lstStyle/>
        <a:p>
          <a:endParaRPr lang="en-US"/>
        </a:p>
      </dgm:t>
    </dgm:pt>
    <dgm:pt modelId="{4FCF430F-3B9E-463D-B9C1-39A1C432E82F}" type="sibTrans" cxnId="{697F27BE-29F5-4988-9FE1-EAE7C63DA7A9}">
      <dgm:prSet/>
      <dgm:spPr/>
      <dgm:t>
        <a:bodyPr/>
        <a:lstStyle/>
        <a:p>
          <a:endParaRPr lang="en-US"/>
        </a:p>
      </dgm:t>
    </dgm:pt>
    <dgm:pt modelId="{A3D3B872-3085-46FC-8682-FE54B8CCB797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Belief in the Books</a:t>
          </a:r>
          <a:endParaRPr lang="en-US" b="1" dirty="0"/>
        </a:p>
      </dgm:t>
    </dgm:pt>
    <dgm:pt modelId="{9149EC63-0978-4E9C-9F1B-FCD2414D99DC}" type="parTrans" cxnId="{5B40ACAC-3F01-490B-8C94-716D2DD94385}">
      <dgm:prSet/>
      <dgm:spPr/>
      <dgm:t>
        <a:bodyPr/>
        <a:lstStyle/>
        <a:p>
          <a:endParaRPr lang="en-US"/>
        </a:p>
      </dgm:t>
    </dgm:pt>
    <dgm:pt modelId="{2CD32454-1342-4812-B614-E78F21366F9C}" type="sibTrans" cxnId="{5B40ACAC-3F01-490B-8C94-716D2DD94385}">
      <dgm:prSet/>
      <dgm:spPr/>
      <dgm:t>
        <a:bodyPr/>
        <a:lstStyle/>
        <a:p>
          <a:endParaRPr lang="en-US"/>
        </a:p>
      </dgm:t>
    </dgm:pt>
    <dgm:pt modelId="{EB958140-5DC1-4BA6-AFCD-E03F5FC52997}" type="pres">
      <dgm:prSet presAssocID="{E81960F4-8CD1-46F0-A608-6C29DEBC670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3D6EA8-68DF-4496-BC82-A688B681E535}" type="pres">
      <dgm:prSet presAssocID="{E81960F4-8CD1-46F0-A608-6C29DEBC6700}" presName="radial" presStyleCnt="0">
        <dgm:presLayoutVars>
          <dgm:animLvl val="ctr"/>
        </dgm:presLayoutVars>
      </dgm:prSet>
      <dgm:spPr/>
    </dgm:pt>
    <dgm:pt modelId="{EED45A18-A94C-43A0-B048-D5F6EE8A0A3F}" type="pres">
      <dgm:prSet presAssocID="{1439BBEF-8DA3-4677-9EF1-C5578A752D68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67EC6276-FC7B-4A26-9DF2-9265B6FD0D4F}" type="pres">
      <dgm:prSet presAssocID="{F058CF3A-A999-4C26-9F16-9CBF60EDCFA2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A6B5D-37B7-4016-A93F-271DA6736821}" type="pres">
      <dgm:prSet presAssocID="{3BB669D7-54DD-4FFD-A011-F75CC1F2D743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09CB9-76CF-4542-B98C-A40741C88CB6}" type="pres">
      <dgm:prSet presAssocID="{A3D3B872-3085-46FC-8682-FE54B8CCB797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9A5D2-E577-4959-B297-4252473080D0}" type="pres">
      <dgm:prSet presAssocID="{4BCA1328-EF3D-4765-81EA-49EA4E377BE8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CAD903-EECA-4CD2-A1A4-022824180EF5}" type="pres">
      <dgm:prSet presAssocID="{09615B28-1701-43BB-80F6-7C7EFC3BA901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F10FB-D8B4-4067-84E4-6C09CD129559}" type="pres">
      <dgm:prSet presAssocID="{101E52C6-5827-48A1-A0E7-28ACAA946626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0ACAC-3F01-490B-8C94-716D2DD94385}" srcId="{1439BBEF-8DA3-4677-9EF1-C5578A752D68}" destId="{A3D3B872-3085-46FC-8682-FE54B8CCB797}" srcOrd="2" destOrd="0" parTransId="{9149EC63-0978-4E9C-9F1B-FCD2414D99DC}" sibTransId="{2CD32454-1342-4812-B614-E78F21366F9C}"/>
    <dgm:cxn modelId="{9A6D57C6-732F-487C-AB39-50C606440557}" type="presOf" srcId="{3BB669D7-54DD-4FFD-A011-F75CC1F2D743}" destId="{FBCA6B5D-37B7-4016-A93F-271DA6736821}" srcOrd="0" destOrd="0" presId="urn:microsoft.com/office/officeart/2005/8/layout/radial3"/>
    <dgm:cxn modelId="{014CFC52-5A92-4DFE-94FE-89B18C6DF6DC}" type="presOf" srcId="{4BCA1328-EF3D-4765-81EA-49EA4E377BE8}" destId="{6509A5D2-E577-4959-B297-4252473080D0}" srcOrd="0" destOrd="0" presId="urn:microsoft.com/office/officeart/2005/8/layout/radial3"/>
    <dgm:cxn modelId="{BF207860-C016-4A2E-8F7A-281D7AB11025}" srcId="{1439BBEF-8DA3-4677-9EF1-C5578A752D68}" destId="{3BB669D7-54DD-4FFD-A011-F75CC1F2D743}" srcOrd="1" destOrd="0" parTransId="{4860375D-5E03-4C9B-87A8-0B9BCFE72365}" sibTransId="{74BAD203-357E-420C-95FA-FB34CCE85DAA}"/>
    <dgm:cxn modelId="{3D6E891C-E8B9-49FA-BBB8-275E6E1FB8DE}" type="presOf" srcId="{101E52C6-5827-48A1-A0E7-28ACAA946626}" destId="{3ECF10FB-D8B4-4067-84E4-6C09CD129559}" srcOrd="0" destOrd="0" presId="urn:microsoft.com/office/officeart/2005/8/layout/radial3"/>
    <dgm:cxn modelId="{85337C29-CBB0-41A5-ADF0-2E8BC1B4E7C7}" type="presOf" srcId="{E81960F4-8CD1-46F0-A608-6C29DEBC6700}" destId="{EB958140-5DC1-4BA6-AFCD-E03F5FC52997}" srcOrd="0" destOrd="0" presId="urn:microsoft.com/office/officeart/2005/8/layout/radial3"/>
    <dgm:cxn modelId="{B41EE1EE-054D-4E8B-9C22-A00F1B5EBB7A}" srcId="{1439BBEF-8DA3-4677-9EF1-C5578A752D68}" destId="{09615B28-1701-43BB-80F6-7C7EFC3BA901}" srcOrd="4" destOrd="0" parTransId="{C84BED3B-194B-4D17-B332-E9E70DFFC301}" sibTransId="{F22D11F1-CDCC-460F-BB73-90AB7549455E}"/>
    <dgm:cxn modelId="{868B1E4E-9BD2-4D18-B989-E7DD3B4E0992}" type="presOf" srcId="{09615B28-1701-43BB-80F6-7C7EFC3BA901}" destId="{5BCAD903-EECA-4CD2-A1A4-022824180EF5}" srcOrd="0" destOrd="0" presId="urn:microsoft.com/office/officeart/2005/8/layout/radial3"/>
    <dgm:cxn modelId="{D17662D9-AD6A-4B4D-A92E-F1A7FC751964}" type="presOf" srcId="{F058CF3A-A999-4C26-9F16-9CBF60EDCFA2}" destId="{67EC6276-FC7B-4A26-9DF2-9265B6FD0D4F}" srcOrd="0" destOrd="0" presId="urn:microsoft.com/office/officeart/2005/8/layout/radial3"/>
    <dgm:cxn modelId="{40160AFF-2E28-4A85-8E61-E4E28C2A02B3}" srcId="{E81960F4-8CD1-46F0-A608-6C29DEBC6700}" destId="{1439BBEF-8DA3-4677-9EF1-C5578A752D68}" srcOrd="0" destOrd="0" parTransId="{3DDC1821-868F-4225-BE65-91B9118D2ADA}" sibTransId="{5A76F052-6CB4-497F-9D29-750CEDD6704F}"/>
    <dgm:cxn modelId="{65007987-78DE-46D3-8B77-8108780362E9}" type="presOf" srcId="{A3D3B872-3085-46FC-8682-FE54B8CCB797}" destId="{A6F09CB9-76CF-4542-B98C-A40741C88CB6}" srcOrd="0" destOrd="0" presId="urn:microsoft.com/office/officeart/2005/8/layout/radial3"/>
    <dgm:cxn modelId="{697F27BE-29F5-4988-9FE1-EAE7C63DA7A9}" srcId="{1439BBEF-8DA3-4677-9EF1-C5578A752D68}" destId="{4BCA1328-EF3D-4765-81EA-49EA4E377BE8}" srcOrd="3" destOrd="0" parTransId="{1528DCBD-2815-4179-B918-228C09302558}" sibTransId="{4FCF430F-3B9E-463D-B9C1-39A1C432E82F}"/>
    <dgm:cxn modelId="{34189E74-68A9-4298-B2A2-7EF64218AE05}" srcId="{1439BBEF-8DA3-4677-9EF1-C5578A752D68}" destId="{101E52C6-5827-48A1-A0E7-28ACAA946626}" srcOrd="5" destOrd="0" parTransId="{C48D70A6-AA91-4990-9645-9EB2F6396A76}" sibTransId="{B5B2E8FA-8D11-45F9-B08E-14E1A8D40378}"/>
    <dgm:cxn modelId="{ACACE646-0C9A-4E42-BDE2-C6C43E6C9AFD}" srcId="{1439BBEF-8DA3-4677-9EF1-C5578A752D68}" destId="{F058CF3A-A999-4C26-9F16-9CBF60EDCFA2}" srcOrd="0" destOrd="0" parTransId="{477BCDC3-448C-47F9-8461-381530CB9331}" sibTransId="{5A2FACA0-602E-4CBC-98F2-3736714FD98D}"/>
    <dgm:cxn modelId="{746886DB-744C-4CD3-B43E-9FD0410C0D09}" type="presOf" srcId="{1439BBEF-8DA3-4677-9EF1-C5578A752D68}" destId="{EED45A18-A94C-43A0-B048-D5F6EE8A0A3F}" srcOrd="0" destOrd="0" presId="urn:microsoft.com/office/officeart/2005/8/layout/radial3"/>
    <dgm:cxn modelId="{ADD8E6A2-550B-4AE9-BD7B-44F75531E463}" type="presParOf" srcId="{EB958140-5DC1-4BA6-AFCD-E03F5FC52997}" destId="{FF3D6EA8-68DF-4496-BC82-A688B681E535}" srcOrd="0" destOrd="0" presId="urn:microsoft.com/office/officeart/2005/8/layout/radial3"/>
    <dgm:cxn modelId="{95C4BDE3-E951-45E8-B948-296AD2DBCBED}" type="presParOf" srcId="{FF3D6EA8-68DF-4496-BC82-A688B681E535}" destId="{EED45A18-A94C-43A0-B048-D5F6EE8A0A3F}" srcOrd="0" destOrd="0" presId="urn:microsoft.com/office/officeart/2005/8/layout/radial3"/>
    <dgm:cxn modelId="{F770C091-914A-4F1C-BEA6-BC1314CA221C}" type="presParOf" srcId="{FF3D6EA8-68DF-4496-BC82-A688B681E535}" destId="{67EC6276-FC7B-4A26-9DF2-9265B6FD0D4F}" srcOrd="1" destOrd="0" presId="urn:microsoft.com/office/officeart/2005/8/layout/radial3"/>
    <dgm:cxn modelId="{2773800D-5653-49D8-8A5F-2EB227A3DF91}" type="presParOf" srcId="{FF3D6EA8-68DF-4496-BC82-A688B681E535}" destId="{FBCA6B5D-37B7-4016-A93F-271DA6736821}" srcOrd="2" destOrd="0" presId="urn:microsoft.com/office/officeart/2005/8/layout/radial3"/>
    <dgm:cxn modelId="{9B7E710A-145F-49E4-AD87-E9203C56EB38}" type="presParOf" srcId="{FF3D6EA8-68DF-4496-BC82-A688B681E535}" destId="{A6F09CB9-76CF-4542-B98C-A40741C88CB6}" srcOrd="3" destOrd="0" presId="urn:microsoft.com/office/officeart/2005/8/layout/radial3"/>
    <dgm:cxn modelId="{C0A14A96-C285-4D58-876E-52345CB2B643}" type="presParOf" srcId="{FF3D6EA8-68DF-4496-BC82-A688B681E535}" destId="{6509A5D2-E577-4959-B297-4252473080D0}" srcOrd="4" destOrd="0" presId="urn:microsoft.com/office/officeart/2005/8/layout/radial3"/>
    <dgm:cxn modelId="{E21ADF75-0ADF-4DD3-97A4-4FDEFD839B93}" type="presParOf" srcId="{FF3D6EA8-68DF-4496-BC82-A688B681E535}" destId="{5BCAD903-EECA-4CD2-A1A4-022824180EF5}" srcOrd="5" destOrd="0" presId="urn:microsoft.com/office/officeart/2005/8/layout/radial3"/>
    <dgm:cxn modelId="{BC035558-FED7-41FB-98DB-F0A24CB3483B}" type="presParOf" srcId="{FF3D6EA8-68DF-4496-BC82-A688B681E535}" destId="{3ECF10FB-D8B4-4067-84E4-6C09CD129559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45A18-A94C-43A0-B048-D5F6EE8A0A3F}">
      <dsp:nvSpPr>
        <dsp:cNvPr id="0" name=""/>
        <dsp:cNvSpPr/>
      </dsp:nvSpPr>
      <dsp:spPr>
        <a:xfrm>
          <a:off x="2488036" y="1305993"/>
          <a:ext cx="3253527" cy="3253527"/>
        </a:xfrm>
        <a:prstGeom prst="ellipse">
          <a:avLst/>
        </a:prstGeom>
        <a:solidFill>
          <a:srgbClr val="00B05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The Six Pillars of </a:t>
          </a:r>
          <a:r>
            <a:rPr lang="en-US" sz="4900" kern="1200" dirty="0" err="1" smtClean="0"/>
            <a:t>Iman</a:t>
          </a:r>
          <a:endParaRPr lang="en-US" sz="4900" kern="1200" dirty="0"/>
        </a:p>
      </dsp:txBody>
      <dsp:txXfrm>
        <a:off x="2964504" y="1782461"/>
        <a:ext cx="2300591" cy="2300591"/>
      </dsp:txXfrm>
    </dsp:sp>
    <dsp:sp modelId="{67EC6276-FC7B-4A26-9DF2-9265B6FD0D4F}">
      <dsp:nvSpPr>
        <dsp:cNvPr id="0" name=""/>
        <dsp:cNvSpPr/>
      </dsp:nvSpPr>
      <dsp:spPr>
        <a:xfrm>
          <a:off x="3301418" y="580"/>
          <a:ext cx="1626763" cy="1626763"/>
        </a:xfrm>
        <a:prstGeom prst="ellipse">
          <a:avLst/>
        </a:prstGeom>
        <a:solidFill>
          <a:srgbClr val="FFC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Allah</a:t>
          </a:r>
          <a:endParaRPr lang="en-US" sz="1700" b="1" kern="1200" dirty="0"/>
        </a:p>
      </dsp:txBody>
      <dsp:txXfrm>
        <a:off x="3539652" y="238814"/>
        <a:ext cx="1150295" cy="1150295"/>
      </dsp:txXfrm>
    </dsp:sp>
    <dsp:sp modelId="{FBCA6B5D-37B7-4016-A93F-271DA6736821}">
      <dsp:nvSpPr>
        <dsp:cNvPr id="0" name=""/>
        <dsp:cNvSpPr/>
      </dsp:nvSpPr>
      <dsp:spPr>
        <a:xfrm>
          <a:off x="5136348" y="1059978"/>
          <a:ext cx="1626763" cy="1626763"/>
        </a:xfrm>
        <a:prstGeom prst="ellipse">
          <a:avLst/>
        </a:prstGeom>
        <a:solidFill>
          <a:srgbClr val="FFC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the Prophets</a:t>
          </a:r>
          <a:endParaRPr lang="en-US" sz="1700" b="1" kern="1200" dirty="0"/>
        </a:p>
      </dsp:txBody>
      <dsp:txXfrm>
        <a:off x="5374582" y="1298212"/>
        <a:ext cx="1150295" cy="1150295"/>
      </dsp:txXfrm>
    </dsp:sp>
    <dsp:sp modelId="{A6F09CB9-76CF-4542-B98C-A40741C88CB6}">
      <dsp:nvSpPr>
        <dsp:cNvPr id="0" name=""/>
        <dsp:cNvSpPr/>
      </dsp:nvSpPr>
      <dsp:spPr>
        <a:xfrm>
          <a:off x="5136348" y="3178772"/>
          <a:ext cx="1626763" cy="1626763"/>
        </a:xfrm>
        <a:prstGeom prst="ellipse">
          <a:avLst/>
        </a:prstGeom>
        <a:solidFill>
          <a:srgbClr val="FFC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the Books</a:t>
          </a:r>
          <a:endParaRPr lang="en-US" sz="1700" b="1" kern="1200" dirty="0"/>
        </a:p>
      </dsp:txBody>
      <dsp:txXfrm>
        <a:off x="5374582" y="3417006"/>
        <a:ext cx="1150295" cy="1150295"/>
      </dsp:txXfrm>
    </dsp:sp>
    <dsp:sp modelId="{6509A5D2-E577-4959-B297-4252473080D0}">
      <dsp:nvSpPr>
        <dsp:cNvPr id="0" name=""/>
        <dsp:cNvSpPr/>
      </dsp:nvSpPr>
      <dsp:spPr>
        <a:xfrm>
          <a:off x="3301418" y="4238170"/>
          <a:ext cx="1626763" cy="1626763"/>
        </a:xfrm>
        <a:prstGeom prst="ellipse">
          <a:avLst/>
        </a:prstGeom>
        <a:solidFill>
          <a:srgbClr val="FF0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the Angels</a:t>
          </a:r>
          <a:endParaRPr lang="en-US" sz="1700" b="1" kern="1200" dirty="0"/>
        </a:p>
      </dsp:txBody>
      <dsp:txXfrm>
        <a:off x="3539652" y="4476404"/>
        <a:ext cx="1150295" cy="1150295"/>
      </dsp:txXfrm>
    </dsp:sp>
    <dsp:sp modelId="{5BCAD903-EECA-4CD2-A1A4-022824180EF5}">
      <dsp:nvSpPr>
        <dsp:cNvPr id="0" name=""/>
        <dsp:cNvSpPr/>
      </dsp:nvSpPr>
      <dsp:spPr>
        <a:xfrm>
          <a:off x="1466487" y="3178772"/>
          <a:ext cx="1626763" cy="1626763"/>
        </a:xfrm>
        <a:prstGeom prst="ellipse">
          <a:avLst/>
        </a:prstGeom>
        <a:solidFill>
          <a:srgbClr val="FFC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the Hereafter</a:t>
          </a:r>
          <a:endParaRPr lang="en-US" sz="1700" b="1" kern="1200" dirty="0"/>
        </a:p>
      </dsp:txBody>
      <dsp:txXfrm>
        <a:off x="1704721" y="3417006"/>
        <a:ext cx="1150295" cy="1150295"/>
      </dsp:txXfrm>
    </dsp:sp>
    <dsp:sp modelId="{3ECF10FB-D8B4-4067-84E4-6C09CD129559}">
      <dsp:nvSpPr>
        <dsp:cNvPr id="0" name=""/>
        <dsp:cNvSpPr/>
      </dsp:nvSpPr>
      <dsp:spPr>
        <a:xfrm>
          <a:off x="1466487" y="1059978"/>
          <a:ext cx="1626763" cy="1626763"/>
        </a:xfrm>
        <a:prstGeom prst="ellipse">
          <a:avLst/>
        </a:prstGeom>
        <a:solidFill>
          <a:srgbClr val="FFC000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Belief in Al-</a:t>
          </a:r>
          <a:r>
            <a:rPr lang="en-US" sz="1700" b="1" kern="1200" dirty="0" err="1" smtClean="0"/>
            <a:t>Qadar</a:t>
          </a:r>
          <a:endParaRPr lang="en-US" sz="1700" b="1" kern="1200" dirty="0"/>
        </a:p>
      </dsp:txBody>
      <dsp:txXfrm>
        <a:off x="1704721" y="1298212"/>
        <a:ext cx="1150295" cy="1150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364B1-373B-4F4A-8541-4798194FFA21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E2EE4-52BF-4E54-AB06-5C2E216820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4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2E2EE4-52BF-4E54-AB06-5C2E21682077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023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74D1C99-FF70-4AB6-B8E0-AC0E44F389B7}" type="datetimeFigureOut">
              <a:rPr lang="en-GB" smtClean="0"/>
              <a:t>15/05/2011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BAEC8F-8B7C-4A9E-ADFA-5C03F6AEE013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World of the Angels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29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Angel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Autofit/>
          </a:bodyPr>
          <a:lstStyle/>
          <a:p>
            <a:r>
              <a:rPr lang="en-US" dirty="0" smtClean="0"/>
              <a:t>The angel of life blows the soul in the fetus in the womb.</a:t>
            </a:r>
          </a:p>
          <a:p>
            <a:r>
              <a:rPr lang="en-US" dirty="0" smtClean="0"/>
              <a:t>Every child has the following things recorded before birth.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</a:rPr>
              <a:t>Wealth</a:t>
            </a:r>
          </a:p>
          <a:p>
            <a:pPr lvl="1"/>
            <a:r>
              <a:rPr lang="en-US" sz="2700" dirty="0">
                <a:solidFill>
                  <a:schemeClr val="tx1"/>
                </a:solidFill>
              </a:rPr>
              <a:t>Life span</a:t>
            </a:r>
          </a:p>
          <a:p>
            <a:pPr lvl="1"/>
            <a:r>
              <a:rPr lang="en-US" sz="2700" dirty="0">
                <a:solidFill>
                  <a:schemeClr val="tx1"/>
                </a:solidFill>
              </a:rPr>
              <a:t>Deeds</a:t>
            </a:r>
          </a:p>
          <a:p>
            <a:pPr lvl="1"/>
            <a:r>
              <a:rPr lang="en-US" sz="2700" dirty="0">
                <a:solidFill>
                  <a:schemeClr val="tx1"/>
                </a:solidFill>
              </a:rPr>
              <a:t>Destination; in Paradise or in Hell</a:t>
            </a:r>
          </a:p>
          <a:p>
            <a:r>
              <a:rPr lang="en-US" dirty="0" smtClean="0"/>
              <a:t>Allah decides our lives and our wealth.</a:t>
            </a:r>
          </a:p>
          <a:p>
            <a:r>
              <a:rPr lang="en-US" dirty="0" smtClean="0"/>
              <a:t>But we are free to choose our deeds; good or bad.</a:t>
            </a:r>
          </a:p>
        </p:txBody>
      </p:sp>
    </p:spTree>
    <p:extLst>
      <p:ext uri="{BB962C8B-B14F-4D97-AF65-F5344CB8AC3E}">
        <p14:creationId xmlns:p14="http://schemas.microsoft.com/office/powerpoint/2010/main" val="32173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 smtClean="0"/>
              <a:t>الحفظة – </a:t>
            </a:r>
            <a:r>
              <a:rPr lang="en-US" dirty="0" smtClean="0"/>
              <a:t>The Guardian Angels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Allah assigns angels to protect every human being.</a:t>
            </a:r>
          </a:p>
          <a:p>
            <a:pPr algn="r" rtl="1">
              <a:lnSpc>
                <a:spcPct val="14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لَهُ مُعَقِّبَاتٌ مِّن بَيْنِ يَدَيْهِ وَمِنْ خَلْفِهِ يَحْفَظُونَهُ مِنْ أَمْرِ اللَّهِ ۗ إِنَّ اللَّهَ لَا يُغَيِّرُ مَا بِقَوْمٍ حَتَّىٰ يُغَيِّرُوا مَا بِأَنفُسِهِمْ ۗ وَإِذَا أَرَادَ اللَّهُ بِقَوْمٍ سُوءًا فَلَا مَرَدَّ لَهُ ۚ وَمَا لَهُم مِّن دُونِهِ مِن وَالٍ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١١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    الرعد</a:t>
            </a:r>
          </a:p>
          <a:p>
            <a:r>
              <a:rPr lang="en-US" dirty="0" smtClean="0"/>
              <a:t>“For his (man’s) sake there are angels following one another, before him and behind him, who guard him by Allah’s will.” [13:11]</a:t>
            </a:r>
          </a:p>
        </p:txBody>
      </p:sp>
    </p:spTree>
    <p:extLst>
      <p:ext uri="{BB962C8B-B14F-4D97-AF65-F5344CB8AC3E}">
        <p14:creationId xmlns:p14="http://schemas.microsoft.com/office/powerpoint/2010/main" val="28418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/>
              <a:t>الحفظة – </a:t>
            </a:r>
            <a:r>
              <a:rPr lang="en-US" dirty="0"/>
              <a:t>The Guardian Angels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angels are positioned in front and in the back of every person.</a:t>
            </a:r>
          </a:p>
          <a:p>
            <a:r>
              <a:rPr lang="en-US" dirty="0"/>
              <a:t>They protect people against the harms of evil jinn.</a:t>
            </a:r>
          </a:p>
          <a:p>
            <a:r>
              <a:rPr lang="en-US" dirty="0"/>
              <a:t>Harm may come to a person due to his sins.</a:t>
            </a:r>
          </a:p>
          <a:p>
            <a:r>
              <a:rPr lang="en-US" dirty="0"/>
              <a:t>It may come as a test of his faith and patience.</a:t>
            </a:r>
          </a:p>
          <a:p>
            <a:r>
              <a:rPr lang="en-US" dirty="0"/>
              <a:t>It may come to grant him great rewards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57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AE" dirty="0" smtClean="0"/>
              <a:t>الكتبة – </a:t>
            </a:r>
            <a:r>
              <a:rPr lang="en-US" dirty="0" smtClean="0"/>
              <a:t>The Record Keepers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وَإِنَّ عَلَيْكُمْ لَحَافِظِينَ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١٠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كِرَامًا كَاتِبِينَ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١١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يَعْلَمُونَ مَا تَفْعَلُونَ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١٢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ar-AE" sz="3200" dirty="0"/>
              <a:t> </a:t>
            </a:r>
            <a:endParaRPr lang="ar-AE" sz="3200" dirty="0" smtClean="0"/>
          </a:p>
          <a:p>
            <a:pPr marL="0" indent="0" rtl="1">
              <a:buNone/>
            </a:pP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الانفطار</a:t>
            </a:r>
          </a:p>
          <a:p>
            <a:r>
              <a:rPr lang="en-US" sz="2500" dirty="0" smtClean="0"/>
              <a:t>“And most surely there are keepers over you. Honorable recorders. They know what you do.” </a:t>
            </a:r>
            <a:r>
              <a:rPr lang="en-US" sz="2500" dirty="0"/>
              <a:t>[82:10-12</a:t>
            </a:r>
            <a:r>
              <a:rPr lang="en-US" sz="2500" dirty="0" smtClean="0"/>
              <a:t>]</a:t>
            </a:r>
            <a:endParaRPr lang="ar-AE" sz="2500" dirty="0"/>
          </a:p>
          <a:p>
            <a:pPr algn="just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إِذْ يَتَلَقَّى الْمُتَلَقِّيَانِ عَنِ الْيَمِينِ وَعَنِ الشِّمَالِ قَعِيدٌ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١٧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مَّا يَلْفِظُ مِن قَوْلٍ إِلَّا لَدَيْهِ رَقِيبٌ عَتِيدٌ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١٨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ar-AE" sz="3200" dirty="0"/>
              <a:t> </a:t>
            </a:r>
            <a:r>
              <a:rPr lang="ar-AE" sz="3200" dirty="0" smtClean="0"/>
              <a:t>ق</a:t>
            </a:r>
            <a:endParaRPr lang="en-US" sz="3200" dirty="0" smtClean="0"/>
          </a:p>
          <a:p>
            <a:r>
              <a:rPr lang="en-US" sz="2500" dirty="0" smtClean="0"/>
              <a:t>“When the two writing angels receive man’s actions, sitting on the right and the left. He utters not a word but there is by him a watcher at hand.” [50:17-18]</a:t>
            </a:r>
          </a:p>
        </p:txBody>
      </p:sp>
    </p:spTree>
    <p:extLst>
      <p:ext uri="{BB962C8B-B14F-4D97-AF65-F5344CB8AC3E}">
        <p14:creationId xmlns:p14="http://schemas.microsoft.com/office/powerpoint/2010/main" val="18412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AE" dirty="0" smtClean="0"/>
              <a:t>الكتبة – </a:t>
            </a:r>
            <a:r>
              <a:rPr lang="en-US" dirty="0" smtClean="0"/>
              <a:t>The Record Keepers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Every action and every word of ours will be recorded, whether good or bad, whether said or done openly or secretly.</a:t>
            </a:r>
          </a:p>
          <a:p>
            <a:r>
              <a:rPr lang="en-US" dirty="0" smtClean="0"/>
              <a:t>Whenever </a:t>
            </a:r>
            <a:r>
              <a:rPr lang="en-US" dirty="0"/>
              <a:t>we intend to do a good deed, the angel on the right side immediately records it and we get one </a:t>
            </a:r>
            <a:r>
              <a:rPr lang="en-US" dirty="0" err="1"/>
              <a:t>hasanah</a:t>
            </a:r>
            <a:r>
              <a:rPr lang="en-US" dirty="0"/>
              <a:t> for it.</a:t>
            </a:r>
          </a:p>
          <a:p>
            <a:r>
              <a:rPr lang="en-US" dirty="0" smtClean="0"/>
              <a:t>When we really perform the good deed we had intended, the reward is increased tenfold.</a:t>
            </a:r>
          </a:p>
        </p:txBody>
      </p:sp>
    </p:spTree>
    <p:extLst>
      <p:ext uri="{BB962C8B-B14F-4D97-AF65-F5344CB8AC3E}">
        <p14:creationId xmlns:p14="http://schemas.microsoft.com/office/powerpoint/2010/main" val="18412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/>
              <a:t>الكتبة – </a:t>
            </a:r>
            <a:r>
              <a:rPr lang="en-US" dirty="0"/>
              <a:t>The Record Keepers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When we only think of a bad deed, nothing is recorded.</a:t>
            </a:r>
          </a:p>
          <a:p>
            <a:r>
              <a:rPr lang="en-US" dirty="0"/>
              <a:t>Only when we do that bad deed, it is recorded and we are charged for just a single bad deed.</a:t>
            </a:r>
          </a:p>
          <a:p>
            <a:r>
              <a:rPr lang="en-US" dirty="0"/>
              <a:t>This is a sign of Allah’s profound mercy.</a:t>
            </a:r>
          </a:p>
          <a:p>
            <a:r>
              <a:rPr lang="en-US" dirty="0"/>
              <a:t>Abdullah </a:t>
            </a:r>
            <a:r>
              <a:rPr lang="en-US" dirty="0" err="1"/>
              <a:t>ibn</a:t>
            </a:r>
            <a:r>
              <a:rPr lang="en-US" dirty="0"/>
              <a:t> </a:t>
            </a:r>
            <a:r>
              <a:rPr lang="en-US" dirty="0" err="1"/>
              <a:t>Amr</a:t>
            </a:r>
            <a:r>
              <a:rPr lang="en-US" dirty="0"/>
              <a:t> narrated that </a:t>
            </a:r>
            <a:r>
              <a:rPr lang="en-US" dirty="0" err="1"/>
              <a:t>Rasoolullah</a:t>
            </a:r>
            <a:r>
              <a:rPr lang="en-US" dirty="0"/>
              <a:t> </a:t>
            </a:r>
            <a:r>
              <a:rPr lang="ar-AE" dirty="0">
                <a:latin typeface="Times New Roman" pitchFamily="18" charset="0"/>
                <a:cs typeface="Times New Roman" pitchFamily="18" charset="0"/>
              </a:rPr>
              <a:t>صلّى الله عليه وسلّم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>said: “A single good deed is rewarded ten folds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396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Angels Support &amp; Defend the Believers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إِذْ يُوحِي رَبُّكَ إِلَى الْمَلَائِكَةِ أَنِّي مَعَكُمْ فَثَبِّتُوا الَّذِينَ آمَنُوا ۚ سَأُلْقِي فِي قُلُوبِ الَّذِينَ كَفَرُوا الرُّعْبَ فَاضْرِبُوا فَوْقَ الْأَعْنَاقِ وَاضْرِبُوا مِنْهُمْ كُلَّ بَنَانٍ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١٢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</a:t>
            </a:r>
            <a:endParaRPr lang="ar-AE" sz="32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 smtClean="0"/>
              <a:t>“When your Lord revealed to the angels: I am with you, therefore support those who believed. I will cast fear into the hearts of the pagans. Therefore strike off their heads and strike off every fingertip of them. [8:12]</a:t>
            </a:r>
            <a:endParaRPr lang="ar-AE" dirty="0" smtClean="0"/>
          </a:p>
          <a:p>
            <a:pPr algn="r" rtl="1"/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يَا أَيُّهَا الَّذِينَ آمَنُوا اذْكُرُوا نِعْمَةَ اللَّهِ عَلَيْكُمْ إِذْ جَاءَتْكُمْ جُنُودٌ فَأَرْسَلْنَا عَلَيْهِمْ رِيحًا وَجُنُودًا لَّمْ تَرَوْهَا ۚ وَكَانَ اللَّهُ بِمَا تَعْمَلُونَ بَصِيرًا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٩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الاحزاب</a:t>
            </a:r>
            <a:endParaRPr lang="ar-AE" sz="3200" dirty="0">
              <a:latin typeface="_PDMS_Saleem_QuranFont" pitchFamily="2" charset="-78"/>
              <a:cs typeface="_PDMS_Saleem_QuranFon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631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Angels Support &amp; Defend the Believers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“</a:t>
            </a:r>
            <a:r>
              <a:rPr lang="en-US" dirty="0"/>
              <a:t>O you who believe! Remember the </a:t>
            </a:r>
            <a:r>
              <a:rPr lang="en-US" dirty="0" err="1"/>
              <a:t>favour</a:t>
            </a:r>
            <a:r>
              <a:rPr lang="en-US" dirty="0"/>
              <a:t> of Allah to you when armies came down upon you, so We sent against them a strong wind and soldiers, that you didn’t see, and Allah is All-Seeing.” [33:9]</a:t>
            </a:r>
          </a:p>
          <a:p>
            <a:r>
              <a:rPr lang="en-US" dirty="0" smtClean="0"/>
              <a:t>Angels </a:t>
            </a:r>
            <a:r>
              <a:rPr lang="en-US" dirty="0"/>
              <a:t>support the believers when they need help.</a:t>
            </a:r>
          </a:p>
          <a:p>
            <a:r>
              <a:rPr lang="en-US" dirty="0" smtClean="0"/>
              <a:t>They fought on the side of Muslims in many battles, like </a:t>
            </a:r>
            <a:r>
              <a:rPr lang="en-US" dirty="0" err="1" smtClean="0"/>
              <a:t>Badr</a:t>
            </a:r>
            <a:r>
              <a:rPr lang="en-US" dirty="0" smtClean="0"/>
              <a:t>, </a:t>
            </a:r>
            <a:r>
              <a:rPr lang="en-US" dirty="0" err="1" smtClean="0"/>
              <a:t>Khandaq</a:t>
            </a:r>
            <a:r>
              <a:rPr lang="en-US" dirty="0" smtClean="0"/>
              <a:t> and </a:t>
            </a:r>
            <a:r>
              <a:rPr lang="en-US" dirty="0" err="1" smtClean="0"/>
              <a:t>Hunayn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Allah sent his angels to protect Prophet Muhammad</a:t>
            </a:r>
            <a:r>
              <a:rPr lang="ar-AE" dirty="0" smtClean="0"/>
              <a:t>  </a:t>
            </a:r>
            <a:r>
              <a:rPr lang="en-US" dirty="0" smtClean="0"/>
              <a:t> </a:t>
            </a:r>
            <a:r>
              <a:rPr lang="ar-AE" dirty="0" smtClean="0"/>
              <a:t>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صلّى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الله عليه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وسلّم</a:t>
            </a:r>
            <a:r>
              <a:rPr lang="en-US" dirty="0" smtClean="0"/>
              <a:t>during the </a:t>
            </a:r>
            <a:r>
              <a:rPr lang="en-US" dirty="0" err="1" smtClean="0"/>
              <a:t>Hijrah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31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 smtClean="0"/>
              <a:t>ملك الموت </a:t>
            </a:r>
            <a:r>
              <a:rPr lang="en-US" dirty="0" smtClean="0"/>
              <a:t>The Angel of Death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He is responsible for taking away the soul from the human body.</a:t>
            </a:r>
          </a:p>
          <a:p>
            <a:pPr algn="r" rtl="1">
              <a:lnSpc>
                <a:spcPct val="145000"/>
              </a:lnSpc>
            </a:pPr>
            <a:r>
              <a:rPr lang="ar-AE" sz="3500" dirty="0">
                <a:latin typeface="_PDMS_Saleem_QuranFont" pitchFamily="2" charset="-78"/>
                <a:cs typeface="_PDMS_Saleem_QuranFont" pitchFamily="2" charset="-78"/>
              </a:rPr>
              <a:t>قُلْ يَتَوَفَّاكُم مَّلَكُ الْمَوْتِ الَّذِي وُكِّلَ بِكُمْ ثُمَّ إِلَىٰ رَبِّكُمْ تُرْجَعُونَ ﴿</a:t>
            </a:r>
            <a:r>
              <a:rPr lang="ar-AE" sz="3500" dirty="0">
                <a:latin typeface="Simplified Arabic" pitchFamily="18" charset="-78"/>
                <a:cs typeface="Simplified Arabic" pitchFamily="18" charset="-78"/>
              </a:rPr>
              <a:t>١١</a:t>
            </a:r>
            <a:r>
              <a:rPr lang="ar-AE" sz="3500" dirty="0" smtClean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en-US" sz="3500" dirty="0" smtClean="0">
                <a:latin typeface="_PDMS_Saleem_QuranFont" pitchFamily="2" charset="-78"/>
                <a:cs typeface="_PDMS_Saleem_QuranFont" pitchFamily="2" charset="-78"/>
              </a:rPr>
              <a:t>  </a:t>
            </a:r>
            <a:r>
              <a:rPr lang="ar-AE" sz="3500" dirty="0" smtClean="0">
                <a:latin typeface="_PDMS_Saleem_QuranFont" pitchFamily="2" charset="-78"/>
                <a:cs typeface="_PDMS_Saleem_QuranFont" pitchFamily="2" charset="-78"/>
              </a:rPr>
              <a:t>السجدة</a:t>
            </a:r>
          </a:p>
          <a:p>
            <a:r>
              <a:rPr lang="en-US" dirty="0" smtClean="0"/>
              <a:t>“Say: The angel of death who is given charge of you shall cause you to die, then to your Lord you shall be brought back.” [32:11]</a:t>
            </a:r>
          </a:p>
          <a:p>
            <a:r>
              <a:rPr lang="en-US" smtClean="0"/>
              <a:t>Death is painful for all, believers and disbelievers.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41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/>
              <a:t>ملك الموت </a:t>
            </a:r>
            <a:r>
              <a:rPr lang="en-US" dirty="0"/>
              <a:t>The Angel of Death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Death is painful for all, believers and disbelievers.</a:t>
            </a:r>
          </a:p>
          <a:p>
            <a:r>
              <a:rPr lang="en-US" dirty="0" smtClean="0"/>
              <a:t>But </a:t>
            </a:r>
            <a:r>
              <a:rPr lang="en-US" dirty="0"/>
              <a:t>the degree of pain differs.</a:t>
            </a:r>
          </a:p>
          <a:p>
            <a:r>
              <a:rPr lang="en-US" dirty="0"/>
              <a:t>The believer’s soul will be taken in an easy and soft manner, like a drip of water dripping from a glass.</a:t>
            </a:r>
          </a:p>
          <a:p>
            <a:r>
              <a:rPr lang="en-US" dirty="0"/>
              <a:t>The disbeliever’s soul will be ripped away in a painful way.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52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2966834"/>
              </p:ext>
            </p:extLst>
          </p:nvPr>
        </p:nvGraphicFramePr>
        <p:xfrm>
          <a:off x="457200" y="260648"/>
          <a:ext cx="822960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797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D45A18-A94C-43A0-B048-D5F6EE8A0A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EED45A18-A94C-43A0-B048-D5F6EE8A0A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EC6276-FC7B-4A26-9DF2-9265B6FD0D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7EC6276-FC7B-4A26-9DF2-9265B6FD0D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CA6B5D-37B7-4016-A93F-271DA67368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FBCA6B5D-37B7-4016-A93F-271DA67368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F09CB9-76CF-4542-B98C-A40741C88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A6F09CB9-76CF-4542-B98C-A40741C88C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09A5D2-E577-4959-B297-425247308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6509A5D2-E577-4959-B297-4252473080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CAD903-EECA-4CD2-A1A4-022824180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5BCAD903-EECA-4CD2-A1A4-022824180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CF10FB-D8B4-4067-84E4-6C09CD1295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3ECF10FB-D8B4-4067-84E4-6C09CD1295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 smtClean="0"/>
              <a:t>منكر و نكير </a:t>
            </a:r>
            <a:r>
              <a:rPr lang="en-US" dirty="0" smtClean="0"/>
              <a:t>Angels in the Grave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 the grave, two angels of bluish and black </a:t>
            </a:r>
            <a:r>
              <a:rPr lang="en-US" dirty="0" err="1" smtClean="0"/>
              <a:t>colours</a:t>
            </a:r>
            <a:r>
              <a:rPr lang="en-US" dirty="0" smtClean="0"/>
              <a:t> come in and awake him/her.</a:t>
            </a:r>
          </a:p>
          <a:p>
            <a:r>
              <a:rPr lang="en-US" dirty="0" smtClean="0"/>
              <a:t>The soul is returned to the dead person in a special way.</a:t>
            </a:r>
          </a:p>
          <a:p>
            <a:r>
              <a:rPr lang="en-US" dirty="0" err="1" smtClean="0"/>
              <a:t>Rasoolullah</a:t>
            </a:r>
            <a:r>
              <a:rPr lang="en-US" dirty="0" smtClean="0"/>
              <a:t> SAW said: “When the dead person is buried two black-blue angels come to him, one called </a:t>
            </a:r>
            <a:r>
              <a:rPr lang="en-US" dirty="0" err="1" smtClean="0"/>
              <a:t>Munkar</a:t>
            </a:r>
            <a:r>
              <a:rPr lang="en-US" dirty="0" smtClean="0"/>
              <a:t> and the other called </a:t>
            </a:r>
            <a:r>
              <a:rPr lang="en-US" dirty="0" err="1" smtClean="0"/>
              <a:t>Nakeer</a:t>
            </a:r>
            <a:r>
              <a:rPr lang="en-US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7689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 smtClean="0"/>
              <a:t>منكر و نكير </a:t>
            </a:r>
            <a:r>
              <a:rPr lang="en-US" dirty="0" smtClean="0"/>
              <a:t>Angels in the Grave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mtClean="0"/>
              <a:t>The </a:t>
            </a:r>
            <a:r>
              <a:rPr lang="en-US" dirty="0" smtClean="0"/>
              <a:t>angels will ask the dead person about his Lord, his Prophet, and his religion.</a:t>
            </a:r>
          </a:p>
          <a:p>
            <a:r>
              <a:rPr lang="en-US" dirty="0" smtClean="0"/>
              <a:t>The believers will answer  confidently and correctly, therefore, they will enjoy a happy time in the grave.</a:t>
            </a:r>
          </a:p>
          <a:p>
            <a:r>
              <a:rPr lang="en-US" dirty="0" smtClean="0"/>
              <a:t>The disbelievers will not be able to answer correctly, thus they will suffer  a severe punishment in </a:t>
            </a:r>
            <a:r>
              <a:rPr lang="en-US" smtClean="0"/>
              <a:t>the grave.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9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Israfeel</a:t>
            </a:r>
            <a:r>
              <a:rPr lang="en-US" dirty="0" smtClean="0"/>
              <a:t>, the Blower of the Horn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35000"/>
              </a:lnSpc>
            </a:pPr>
            <a:r>
              <a:rPr lang="ar-AE" sz="3500" dirty="0" smtClean="0">
                <a:latin typeface="_PDMS_Saleem_QuranFont" pitchFamily="2" charset="-78"/>
                <a:cs typeface="_PDMS_Saleem_QuranFont" pitchFamily="2" charset="-78"/>
              </a:rPr>
              <a:t>وَنُفِخَ </a:t>
            </a:r>
            <a:r>
              <a:rPr lang="ar-AE" sz="3500" dirty="0">
                <a:latin typeface="_PDMS_Saleem_QuranFont" pitchFamily="2" charset="-78"/>
                <a:cs typeface="_PDMS_Saleem_QuranFont" pitchFamily="2" charset="-78"/>
              </a:rPr>
              <a:t>فِي الصُّورِ فَصَعِقَ مَن فِي السَّمَاوَاتِ وَمَن فِي الْأَرْضِ إِلَّا مَن شَاءَ اللَّهُ ۖ ثُمَّ نُفِخَ فِيهِ أُخْرَىٰ فَإِذَا هُمْ قِيَامٌ يَنظُرُونَ ﴿</a:t>
            </a:r>
            <a:r>
              <a:rPr lang="ar-AE" sz="3500" dirty="0">
                <a:latin typeface="Simplified Arabic" pitchFamily="18" charset="-78"/>
                <a:cs typeface="Simplified Arabic" pitchFamily="18" charset="-78"/>
              </a:rPr>
              <a:t>٦٨</a:t>
            </a:r>
            <a:r>
              <a:rPr lang="ar-AE" sz="3500" dirty="0">
                <a:latin typeface="_PDMS_Saleem_QuranFont" pitchFamily="2" charset="-78"/>
                <a:cs typeface="_PDMS_Saleem_QuranFont" pitchFamily="2" charset="-78"/>
              </a:rPr>
              <a:t>﴾</a:t>
            </a:r>
            <a:endParaRPr lang="en-US" sz="35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/>
              <a:t>“And the horn shall be blown, so all those in the heavens and in the earth shall pass out, except such as Allah pleases; then it shall be blown again, then they shall stand up awaiting.” [</a:t>
            </a:r>
            <a:r>
              <a:rPr lang="en-US" dirty="0" err="1"/>
              <a:t>Zumar</a:t>
            </a:r>
            <a:r>
              <a:rPr lang="en-US" dirty="0"/>
              <a:t> (39):68</a:t>
            </a:r>
            <a:r>
              <a:rPr lang="en-US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49939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Israfeel</a:t>
            </a:r>
            <a:r>
              <a:rPr lang="en-US" dirty="0"/>
              <a:t>, the Blower of the Horn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Allah will order </a:t>
            </a:r>
            <a:r>
              <a:rPr lang="en-US" dirty="0" err="1"/>
              <a:t>Israfeel</a:t>
            </a:r>
            <a:r>
              <a:rPr lang="en-US" dirty="0"/>
              <a:t> to blow the horn which will destroy the whole world.</a:t>
            </a:r>
          </a:p>
          <a:p>
            <a:r>
              <a:rPr lang="en-US" dirty="0"/>
              <a:t>Some time later, </a:t>
            </a:r>
            <a:r>
              <a:rPr lang="en-US" dirty="0" err="1"/>
              <a:t>Israfeel</a:t>
            </a:r>
            <a:r>
              <a:rPr lang="en-US" dirty="0"/>
              <a:t> will blow the horn again which will result in the resurrection of all mankind from death and the Day of Judgment will start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12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AE" dirty="0" smtClean="0"/>
              <a:t>حملة العرش</a:t>
            </a:r>
            <a:r>
              <a:rPr lang="en-US" dirty="0"/>
              <a:t> </a:t>
            </a:r>
            <a:r>
              <a:rPr lang="en-US" dirty="0" smtClean="0"/>
              <a:t>Carriers of the Throne -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وَالْمَلَكُ عَلَىٰ أَرْجَائِهَا ۚ وَيَحْمِلُ عَرْشَ رَبِّكَ فَوْقَهُمْ يَوْمَئِذٍ ثَمَانِيَةٌ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١٧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يَوْمَئِذٍ تُعْرَضُونَ لَا تَخْفَىٰ مِنكُمْ خَافِيَةٌ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١٨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en-US" sz="3200" dirty="0" smtClean="0">
                <a:latin typeface="_PDMS_Saleem_QuranFont" pitchFamily="2" charset="-78"/>
                <a:cs typeface="_PDMS_Saleem_QuranFont" pitchFamily="2" charset="-78"/>
              </a:rPr>
              <a:t>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الحاقة</a:t>
            </a:r>
            <a:endParaRPr lang="en-US" sz="32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 smtClean="0"/>
              <a:t>“And the angels shall be all around; and above them eight [angels] shall bear on that day your Lord’s throne. On that day you shall be exposed to view – no secret of yours shall remain hidden.”</a:t>
            </a:r>
            <a:r>
              <a:rPr lang="ar-AE" dirty="0" smtClean="0"/>
              <a:t> </a:t>
            </a:r>
            <a:r>
              <a:rPr lang="en-US" dirty="0" smtClean="0"/>
              <a:t>[69:17-18]</a:t>
            </a:r>
          </a:p>
        </p:txBody>
      </p:sp>
    </p:spTree>
    <p:extLst>
      <p:ext uri="{BB962C8B-B14F-4D97-AF65-F5344CB8AC3E}">
        <p14:creationId xmlns:p14="http://schemas.microsoft.com/office/powerpoint/2010/main" val="293854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/>
              <a:t>حملة العرش</a:t>
            </a:r>
            <a:r>
              <a:rPr lang="en-US" dirty="0"/>
              <a:t> Carriers of the Throne -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There are eight angels who will carry Allah’s throne on the Day of Judgment.</a:t>
            </a:r>
          </a:p>
          <a:p>
            <a:r>
              <a:rPr lang="en-US" dirty="0"/>
              <a:t>Normally, the Throne is carried by four angels.</a:t>
            </a:r>
          </a:p>
          <a:p>
            <a:r>
              <a:rPr lang="en-US" dirty="0"/>
              <a:t>Prophet Muhammad SAW has said: “The distance between one’s ear and neck is like the distance travelled over seven hundred years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29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Angels on the Day of Judgment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Last Day will be fifty thousand years long.</a:t>
            </a:r>
          </a:p>
          <a:p>
            <a:r>
              <a:rPr lang="en-US" dirty="0" smtClean="0"/>
              <a:t>People </a:t>
            </a:r>
            <a:r>
              <a:rPr lang="en-US" dirty="0"/>
              <a:t>will </a:t>
            </a:r>
            <a:r>
              <a:rPr lang="en-US" dirty="0" smtClean="0"/>
              <a:t>receive the records of </a:t>
            </a:r>
            <a:r>
              <a:rPr lang="en-US" dirty="0"/>
              <a:t>all </a:t>
            </a:r>
            <a:r>
              <a:rPr lang="en-US" dirty="0" smtClean="0"/>
              <a:t>their deeds; the good people in their right and the bad people in their left.</a:t>
            </a:r>
          </a:p>
          <a:p>
            <a:r>
              <a:rPr lang="en-US" dirty="0" smtClean="0"/>
              <a:t>Angels will then call people by their names for questioning.</a:t>
            </a:r>
          </a:p>
          <a:p>
            <a:r>
              <a:rPr lang="en-US" dirty="0" smtClean="0"/>
              <a:t>The believers will experience mild questioning or none at all and be welcomed by angels into </a:t>
            </a:r>
            <a:r>
              <a:rPr lang="en-US" dirty="0" err="1" smtClean="0"/>
              <a:t>Jannah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Disbelievers and sinful Muslims will face a humiliating treatment and get dragged by angels to </a:t>
            </a:r>
            <a:r>
              <a:rPr lang="en-US" dirty="0" err="1" smtClean="0"/>
              <a:t>Jahannam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7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Keepers of Paradise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وَسِيقَ الَّذِينَ اتَّقَوْا رَبَّهُمْ إِلَى الْجَنَّةِ زُمَرًا ۖ حَتَّىٰ إِذَا جَاءُوهَا وَفُتِحَتْ أَبْوَابُهَا وَقَالَ لَهُمْ خَزَنَتُهَا سَلَامٌ عَلَيْكُمْ طِبْتُمْ فَادْخُلُوهَا خَالِدِينَ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٧٣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  الزمر</a:t>
            </a:r>
            <a:endParaRPr lang="en-US" sz="32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 smtClean="0"/>
              <a:t>“And those who are mindful of their Lord shall be guided to the garden in groups; when they come to it, and its doors shall be opened, and the keepers of it shall say to them: Peace be on you, you shall be happy; therefore enter it to live in for eternity.”</a:t>
            </a:r>
            <a:r>
              <a:rPr lang="ar-AE" dirty="0" smtClean="0"/>
              <a:t> </a:t>
            </a:r>
            <a:r>
              <a:rPr lang="en-US" dirty="0" smtClean="0"/>
              <a:t>[39:73]</a:t>
            </a:r>
          </a:p>
        </p:txBody>
      </p:sp>
    </p:spTree>
    <p:extLst>
      <p:ext uri="{BB962C8B-B14F-4D97-AF65-F5344CB8AC3E}">
        <p14:creationId xmlns:p14="http://schemas.microsoft.com/office/powerpoint/2010/main" val="12300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Keepers of Paradise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There are keepers of Paradise who guard its eight gates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head of all the keepers of Paradise </a:t>
            </a:r>
            <a:r>
              <a:rPr lang="ar-AE" dirty="0"/>
              <a:t>خازن الجنة </a:t>
            </a:r>
            <a:r>
              <a:rPr lang="en-US" dirty="0" smtClean="0"/>
              <a:t> is named </a:t>
            </a:r>
            <a:r>
              <a:rPr lang="en-US" dirty="0" err="1" smtClean="0"/>
              <a:t>Ridwan</a:t>
            </a:r>
            <a:r>
              <a:rPr lang="en-US" dirty="0" smtClean="0"/>
              <a:t>. </a:t>
            </a:r>
            <a:r>
              <a:rPr lang="ar-AE" dirty="0" smtClean="0"/>
              <a:t>(رضوان)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771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Keepers of Hellfire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إِنَّ الْمُجْرِمِينَ فِي عَذَابِ جَهَنَّمَ خَالِدُونَ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٧٤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لَا يُفَتَّرُ عَنْهُمْ وَهُمْ فِيهِ مُبْلِسُونَ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﴿</a:t>
            </a: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٧٥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 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وَمَا ظَلَمْنَاهُمْ وَلَٰكِن كَانُوا هُمُ الظَّالِمِينَ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٧٦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وَنَادَوْا يَا مَالِكُ لِيَقْضِ عَلَيْنَا رَبُّكَ ۖ قَالَ إِنَّكُم مَّاكِثُونَ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٧٧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لَقَدْ جِئْنَاكُم بِالْحَقِّ وَلَٰكِنَّ أَكْثَرَكُمْ لِلْحَقِّ كَارِهُونَ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٧٨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en-US" sz="3200" dirty="0" smtClean="0">
                <a:latin typeface="_PDMS_Saleem_QuranFont" pitchFamily="2" charset="-78"/>
                <a:cs typeface="_PDMS_Saleem_QuranFont" pitchFamily="2" charset="-78"/>
              </a:rPr>
              <a:t> 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الزخرف</a:t>
            </a:r>
          </a:p>
          <a:p>
            <a:r>
              <a:rPr lang="en-GB" dirty="0" smtClean="0"/>
              <a:t>Surely the guilty shall dwell in the Punishment </a:t>
            </a:r>
            <a:r>
              <a:rPr lang="en-GB" dirty="0"/>
              <a:t>of </a:t>
            </a:r>
            <a:r>
              <a:rPr lang="en-GB" dirty="0" smtClean="0"/>
              <a:t>Hell. (74)</a:t>
            </a:r>
          </a:p>
          <a:p>
            <a:r>
              <a:rPr lang="en-GB" dirty="0" smtClean="0"/>
              <a:t>It shall not be </a:t>
            </a:r>
            <a:r>
              <a:rPr lang="en-GB" dirty="0"/>
              <a:t>lightened for them, and in despair will they be there </a:t>
            </a:r>
            <a:r>
              <a:rPr lang="en-GB" dirty="0" smtClean="0"/>
              <a:t>overwhelmed. (75)</a:t>
            </a:r>
          </a:p>
        </p:txBody>
      </p:sp>
    </p:spTree>
    <p:extLst>
      <p:ext uri="{BB962C8B-B14F-4D97-AF65-F5344CB8AC3E}">
        <p14:creationId xmlns:p14="http://schemas.microsoft.com/office/powerpoint/2010/main" val="8394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 in Angels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الْحَمْدُ 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لِلَّهِ فَاطِرِ السَّمَاوَاتِ وَالْأَرْضِ جَاعِلِ الْمَلَائِكَةِ رُسُلًا أُولِي أَجْنِحَةٍ مَّثْنَىٰ وَثُلَاثَ وَرُبَاعَ ۚ يَزِيدُ فِي الْخَلْقِ مَا يَشَاءُ ۚ إِنَّ اللَّهَ عَلَىٰ كُلِّ شَيْءٍ قَدِيرٌ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١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en-US" sz="3200" dirty="0" smtClean="0">
                <a:latin typeface="_PDMS_Saleem_QuranFont" pitchFamily="2" charset="-78"/>
                <a:cs typeface="_PDMS_Saleem_QuranFont" pitchFamily="2" charset="-78"/>
              </a:rPr>
              <a:t>     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فاطر:</a:t>
            </a: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١</a:t>
            </a:r>
          </a:p>
          <a:p>
            <a:pPr>
              <a:lnSpc>
                <a:spcPct val="125000"/>
              </a:lnSpc>
            </a:pPr>
            <a:r>
              <a:rPr lang="en-US" dirty="0"/>
              <a:t>All praise is due to Allah, the Creator of the heavens and the earth, the Maker of the angels, messengers flying on wings, two, and three, and four; He increases in creation what He pleases; surely Allah has power over all things. [35:1</a:t>
            </a:r>
            <a:r>
              <a:rPr lang="en-US" dirty="0" smtClean="0"/>
              <a:t>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0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And We shall not be unjust to them: but it is they who have been unjust themselves. </a:t>
            </a:r>
            <a:r>
              <a:rPr lang="en-GB" dirty="0" smtClean="0"/>
              <a:t>(76)</a:t>
            </a:r>
            <a:endParaRPr lang="en-GB" dirty="0"/>
          </a:p>
          <a:p>
            <a:r>
              <a:rPr lang="en-GB" dirty="0"/>
              <a:t>They will cry</a:t>
            </a:r>
            <a:r>
              <a:rPr lang="en-GB" dirty="0" smtClean="0"/>
              <a:t>: “O </a:t>
            </a:r>
            <a:r>
              <a:rPr lang="en-GB" dirty="0"/>
              <a:t>Malik! would that </a:t>
            </a:r>
            <a:r>
              <a:rPr lang="en-GB" dirty="0" smtClean="0"/>
              <a:t>your Lord </a:t>
            </a:r>
            <a:r>
              <a:rPr lang="en-GB" dirty="0"/>
              <a:t>put an end to us</a:t>
            </a:r>
            <a:r>
              <a:rPr lang="en-GB" dirty="0" smtClean="0"/>
              <a:t>!’’ He </a:t>
            </a:r>
            <a:r>
              <a:rPr lang="en-GB" dirty="0"/>
              <a:t>will </a:t>
            </a:r>
            <a:r>
              <a:rPr lang="en-GB" dirty="0" smtClean="0"/>
              <a:t>say, “Nay</a:t>
            </a:r>
            <a:r>
              <a:rPr lang="en-GB" dirty="0"/>
              <a:t>, but you shall </a:t>
            </a:r>
            <a:r>
              <a:rPr lang="en-GB" dirty="0" smtClean="0"/>
              <a:t>abide!” (77)</a:t>
            </a:r>
            <a:endParaRPr lang="en-GB" dirty="0"/>
          </a:p>
          <a:p>
            <a:r>
              <a:rPr lang="en-GB" dirty="0"/>
              <a:t>Verily We have brought the Truth to you: but most of you have a hatred for Truth</a:t>
            </a:r>
            <a:r>
              <a:rPr lang="en-GB" dirty="0" smtClean="0"/>
              <a:t>. (78)</a:t>
            </a:r>
          </a:p>
          <a:p>
            <a:r>
              <a:rPr lang="en-GB" dirty="0" smtClean="0"/>
              <a:t>There are </a:t>
            </a:r>
            <a:r>
              <a:rPr lang="en-GB" dirty="0"/>
              <a:t>also </a:t>
            </a:r>
            <a:r>
              <a:rPr lang="en-GB" dirty="0" smtClean="0"/>
              <a:t>keepers of </a:t>
            </a:r>
            <a:r>
              <a:rPr lang="en-GB" dirty="0" err="1" smtClean="0"/>
              <a:t>Jahannam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Head of the keepers of hellfire </a:t>
            </a:r>
            <a:r>
              <a:rPr lang="ar-AE" dirty="0" smtClean="0"/>
              <a:t>خازن النار</a:t>
            </a:r>
            <a:r>
              <a:rPr lang="en-US" dirty="0" smtClean="0"/>
              <a:t> </a:t>
            </a:r>
            <a:r>
              <a:rPr lang="en-GB" dirty="0" smtClean="0"/>
              <a:t>is Malik </a:t>
            </a:r>
            <a:r>
              <a:rPr lang="ar-AE" dirty="0" smtClean="0"/>
              <a:t>مالك</a:t>
            </a:r>
            <a:r>
              <a:rPr lang="en-US" dirty="0" smtClean="0"/>
              <a:t>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02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Keepers of Hellfire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وَمَا أَدْرَاكَ مَا سَقَرُ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٢٧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لَا تُبْقِي وَلَا تَذَرُ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٢٨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لَوَّاحَةٌ لِّلْبَشَرِ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٢٩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عَلَيْهَا تِسْعَةَ عَشَرَ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٣٠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﴾  المدثر</a:t>
            </a:r>
          </a:p>
          <a:p>
            <a:r>
              <a:rPr lang="en-GB" dirty="0"/>
              <a:t>And what will explain to </a:t>
            </a:r>
            <a:r>
              <a:rPr lang="en-US" dirty="0" smtClean="0"/>
              <a:t>you </a:t>
            </a:r>
            <a:r>
              <a:rPr lang="en-GB" dirty="0" smtClean="0"/>
              <a:t>what </a:t>
            </a:r>
            <a:r>
              <a:rPr lang="en-GB" dirty="0"/>
              <a:t>Hell-Fire is? (27) </a:t>
            </a:r>
          </a:p>
          <a:p>
            <a:r>
              <a:rPr lang="en-GB" dirty="0" smtClean="0"/>
              <a:t>It leaves nothing nor does it spare anything! </a:t>
            </a:r>
            <a:r>
              <a:rPr lang="en-GB" dirty="0"/>
              <a:t>(28) </a:t>
            </a:r>
          </a:p>
          <a:p>
            <a:r>
              <a:rPr lang="en-GB" dirty="0"/>
              <a:t>Darkening and changing the colour of man! (29) </a:t>
            </a:r>
          </a:p>
          <a:p>
            <a:r>
              <a:rPr lang="en-GB" dirty="0"/>
              <a:t>Over it are </a:t>
            </a:r>
            <a:r>
              <a:rPr lang="en-GB" dirty="0" smtClean="0"/>
              <a:t>nineteen [angels]. </a:t>
            </a:r>
            <a:r>
              <a:rPr lang="en-GB" dirty="0"/>
              <a:t>(30</a:t>
            </a:r>
            <a:r>
              <a:rPr lang="en-GB" dirty="0" smtClean="0"/>
              <a:t>) [74:27-30]</a:t>
            </a:r>
          </a:p>
          <a:p>
            <a:r>
              <a:rPr lang="en-US" dirty="0" smtClean="0"/>
              <a:t>There are nineteen angels under Malik.</a:t>
            </a:r>
          </a:p>
          <a:p>
            <a:r>
              <a:rPr lang="en-US" dirty="0" smtClean="0"/>
              <a:t>They are helped by countless other angels who oversee punishment of the disbelievers and the sinful.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58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Serving Around the Universe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Angels execute Allah’s command relating to weather.</a:t>
            </a:r>
          </a:p>
          <a:p>
            <a:r>
              <a:rPr lang="en-US" dirty="0" smtClean="0"/>
              <a:t>They protect the skies from the trespassing of the evil jinn.</a:t>
            </a:r>
          </a:p>
          <a:p>
            <a:r>
              <a:rPr lang="en-US" dirty="0" smtClean="0"/>
              <a:t>They inspire the believers to do what is good for them.</a:t>
            </a:r>
          </a:p>
          <a:p>
            <a:r>
              <a:rPr lang="en-US" dirty="0" smtClean="0"/>
              <a:t>They attend gatherings where Allah’s name is mentioned.</a:t>
            </a:r>
          </a:p>
          <a:p>
            <a:r>
              <a:rPr lang="en-US" dirty="0" smtClean="0"/>
              <a:t>They pray for the rightful believers.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3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Mika’eel</a:t>
            </a:r>
            <a:r>
              <a:rPr lang="en-US" dirty="0" smtClean="0"/>
              <a:t>: The Angel of Weather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Allah gives orders to </a:t>
            </a:r>
            <a:r>
              <a:rPr lang="en-US" dirty="0" err="1" smtClean="0"/>
              <a:t>Mika’eel</a:t>
            </a:r>
            <a:r>
              <a:rPr lang="en-US" dirty="0" smtClean="0"/>
              <a:t> </a:t>
            </a:r>
            <a:r>
              <a:rPr lang="ar-AE" dirty="0" smtClean="0"/>
              <a:t>عليه </a:t>
            </a:r>
            <a:r>
              <a:rPr lang="ar-AE" dirty="0" smtClean="0"/>
              <a:t>السّلام</a:t>
            </a:r>
            <a:r>
              <a:rPr lang="en-US" dirty="0" smtClean="0"/>
              <a:t> </a:t>
            </a:r>
            <a:r>
              <a:rPr lang="en-US" dirty="0" smtClean="0"/>
              <a:t>concerning weather.</a:t>
            </a:r>
          </a:p>
          <a:p>
            <a:r>
              <a:rPr lang="en-US" dirty="0" smtClean="0"/>
              <a:t>He moves the clouds and winds according to Allah’s command.</a:t>
            </a:r>
          </a:p>
          <a:p>
            <a:r>
              <a:rPr lang="en-US" dirty="0" smtClean="0"/>
              <a:t>Meteorologists cannot forecast weather conditions with complete accuracy.</a:t>
            </a:r>
          </a:p>
          <a:p>
            <a:r>
              <a:rPr lang="en-US" dirty="0" smtClean="0"/>
              <a:t>There have been instances when meteorologists have been completely wrong.</a:t>
            </a:r>
          </a:p>
          <a:p>
            <a:r>
              <a:rPr lang="en-US" dirty="0" smtClean="0"/>
              <a:t>This is because Allah is the final decision-maker.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Jibreel</a:t>
            </a:r>
            <a:r>
              <a:rPr lang="en-US" dirty="0" smtClean="0"/>
              <a:t>: The Greatest Angel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Jibreel</a:t>
            </a:r>
            <a:r>
              <a:rPr lang="en-US" dirty="0" smtClean="0"/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 is the greatest angel.</a:t>
            </a:r>
          </a:p>
          <a:p>
            <a:r>
              <a:rPr lang="en-US" dirty="0" smtClean="0"/>
              <a:t>His responsibility is to bring Allah’s revelation to His messengers.</a:t>
            </a:r>
          </a:p>
          <a:p>
            <a:r>
              <a:rPr lang="en-US" dirty="0" smtClean="0"/>
              <a:t>He brought the Holy Qur’an to Prophet Muhammad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صلّى الله عليه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وسلّم</a:t>
            </a:r>
            <a:r>
              <a:rPr lang="en-US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05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the following: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dirty="0" err="1" smtClean="0"/>
              <a:t>Malak</a:t>
            </a:r>
            <a:endParaRPr lang="en-US" dirty="0" smtClean="0"/>
          </a:p>
          <a:p>
            <a:pPr marL="731520" lvl="1" indent="-457200">
              <a:buFont typeface="+mj-lt"/>
              <a:buAutoNum type="alphaLcParenR"/>
            </a:pPr>
            <a:r>
              <a:rPr lang="en-US" dirty="0" smtClean="0"/>
              <a:t>Al-</a:t>
            </a:r>
            <a:r>
              <a:rPr lang="en-US" dirty="0" err="1" smtClean="0"/>
              <a:t>Hafathah</a:t>
            </a:r>
            <a:endParaRPr lang="en-US" dirty="0" smtClean="0"/>
          </a:p>
          <a:p>
            <a:pPr marL="731520" lvl="1" indent="-457200">
              <a:buFont typeface="+mj-lt"/>
              <a:buAutoNum type="alphaLcParenR"/>
            </a:pPr>
            <a:r>
              <a:rPr lang="en-US" dirty="0" smtClean="0"/>
              <a:t>Al-</a:t>
            </a:r>
            <a:r>
              <a:rPr lang="en-US" dirty="0" err="1" smtClean="0"/>
              <a:t>Katabah</a:t>
            </a:r>
            <a:endParaRPr lang="en-US" dirty="0" smtClean="0"/>
          </a:p>
          <a:p>
            <a:pPr marL="731520" lvl="1" indent="-457200">
              <a:buFont typeface="+mj-lt"/>
              <a:buAutoNum type="alphaLcParenR"/>
            </a:pPr>
            <a:r>
              <a:rPr lang="en-US" dirty="0" err="1" smtClean="0"/>
              <a:t>Hamalat-ul-Arsh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the function of </a:t>
            </a:r>
            <a:r>
              <a:rPr lang="en-US" dirty="0" err="1" smtClean="0"/>
              <a:t>Israfeel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Who are </a:t>
            </a:r>
            <a:r>
              <a:rPr lang="en-US" dirty="0" err="1" smtClean="0"/>
              <a:t>Ridwan</a:t>
            </a:r>
            <a:r>
              <a:rPr lang="en-US" dirty="0" smtClean="0"/>
              <a:t> and Malik?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the angels made of?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Who is the first angel that we come into contact with? What does he do?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2285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Who are the </a:t>
            </a:r>
            <a:r>
              <a:rPr lang="ar-AE" dirty="0" smtClean="0"/>
              <a:t>كراما كاتبين</a:t>
            </a:r>
            <a:r>
              <a:rPr lang="en-US" dirty="0" smtClean="0"/>
              <a:t>? What is their function?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Which angel controls the weather?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Does </a:t>
            </a:r>
            <a:r>
              <a:rPr lang="en-US" dirty="0" err="1" smtClean="0"/>
              <a:t>Malak-ul-Mawt</a:t>
            </a:r>
            <a:r>
              <a:rPr lang="en-US" dirty="0" smtClean="0"/>
              <a:t> appear the same to believers and disbelievers? Explain.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What are the </a:t>
            </a:r>
            <a:r>
              <a:rPr lang="en-US" smtClean="0"/>
              <a:t>four matters regarding </a:t>
            </a:r>
            <a:r>
              <a:rPr lang="en-US" dirty="0" smtClean="0"/>
              <a:t>every </a:t>
            </a:r>
            <a:r>
              <a:rPr lang="en-US" dirty="0"/>
              <a:t>child </a:t>
            </a:r>
            <a:r>
              <a:rPr lang="en-US" dirty="0" smtClean="0"/>
              <a:t>that are recorded before his/her birth?</a:t>
            </a:r>
          </a:p>
          <a:p>
            <a:pPr marL="514350" indent="-514350">
              <a:buFont typeface="+mj-lt"/>
              <a:buAutoNum type="arabicPeriod" startAt="6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6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 in Angels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It is a pillar </a:t>
            </a:r>
            <a:r>
              <a:rPr lang="en-US" dirty="0"/>
              <a:t>of </a:t>
            </a:r>
            <a:r>
              <a:rPr lang="en-US" dirty="0" err="1" smtClean="0"/>
              <a:t>Iman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Malak</a:t>
            </a:r>
            <a:r>
              <a:rPr lang="en-US" dirty="0"/>
              <a:t>: Angel (</a:t>
            </a:r>
            <a:r>
              <a:rPr lang="en-US" dirty="0" smtClean="0"/>
              <a:t>Singular)</a:t>
            </a:r>
          </a:p>
          <a:p>
            <a:r>
              <a:rPr lang="en-US" dirty="0" err="1" smtClean="0"/>
              <a:t>Mala’ikah</a:t>
            </a:r>
            <a:r>
              <a:rPr lang="en-US" dirty="0"/>
              <a:t>: Angels (Plural)</a:t>
            </a:r>
          </a:p>
          <a:p>
            <a:r>
              <a:rPr lang="en-US" dirty="0" smtClean="0"/>
              <a:t>Angels are part of the unseen world.</a:t>
            </a:r>
          </a:p>
          <a:p>
            <a:r>
              <a:rPr lang="en-US" dirty="0" smtClean="0"/>
              <a:t>They are all around us.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30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Angels Made Of?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Angels are made of light.</a:t>
            </a:r>
          </a:p>
          <a:p>
            <a:r>
              <a:rPr lang="en-US" dirty="0" smtClean="0"/>
              <a:t>They ‘can’ be visible to us in various forms, including human form.</a:t>
            </a:r>
          </a:p>
          <a:p>
            <a:r>
              <a:rPr lang="en-US" dirty="0" smtClean="0"/>
              <a:t>They don’t eat, drink, sleep, get tired or die.</a:t>
            </a:r>
          </a:p>
          <a:p>
            <a:r>
              <a:rPr lang="en-US" dirty="0" smtClean="0"/>
              <a:t>Yet, they can travel at blazing speeds.</a:t>
            </a:r>
          </a:p>
          <a:p>
            <a:r>
              <a:rPr lang="en-US" dirty="0"/>
              <a:t>Angels never commit sins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5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Angels Made Of?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They worship Allah and serve him 24/7/354.</a:t>
            </a:r>
          </a:p>
          <a:p>
            <a:r>
              <a:rPr lang="en-US" dirty="0" smtClean="0"/>
              <a:t>Their appearance is ‘unknown’ to us. They do not look like babies or women as some people portray them.</a:t>
            </a:r>
          </a:p>
          <a:p>
            <a:r>
              <a:rPr lang="en-US" dirty="0" err="1" smtClean="0"/>
              <a:t>Jibreel</a:t>
            </a:r>
            <a:r>
              <a:rPr lang="en-US" dirty="0" smtClean="0"/>
              <a:t>, once filled the entire sky when he appeared before Prophet Muhammad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صلّى الله عليه وسلّم</a:t>
            </a:r>
            <a:r>
              <a:rPr lang="en-US" dirty="0" smtClean="0"/>
              <a:t>, but appeared as a normal-sized man before Maryam.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5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Duties Of Angels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يُسَبِّحُونَ اللَّيْلَ وَالنَّهَارَ لَا يَفْتُرُونَ ﴿</a:t>
            </a:r>
            <a:r>
              <a:rPr lang="ar-AE" sz="3200" dirty="0">
                <a:latin typeface="Simplified Arabic" pitchFamily="18" charset="-78"/>
                <a:cs typeface="Simplified Arabic" pitchFamily="18" charset="-78"/>
              </a:rPr>
              <a:t>٢٠</a:t>
            </a: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﴾ </a:t>
            </a:r>
            <a:r>
              <a:rPr lang="en-US" sz="3200" dirty="0" smtClean="0">
                <a:latin typeface="_PDMS_Saleem_QuranFont" pitchFamily="2" charset="-78"/>
                <a:cs typeface="_PDMS_Saleem_QuranFont" pitchFamily="2" charset="-78"/>
              </a:rPr>
              <a:t>   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الأنبياء</a:t>
            </a:r>
            <a:endParaRPr lang="en-US" sz="32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 smtClean="0"/>
              <a:t>“They glorify (Him) by night and day; they never stop.” [21:20]</a:t>
            </a:r>
          </a:p>
          <a:p>
            <a:r>
              <a:rPr lang="en-US" dirty="0" smtClean="0"/>
              <a:t>They take care of human beings.</a:t>
            </a:r>
          </a:p>
          <a:p>
            <a:r>
              <a:rPr lang="en-US" dirty="0" smtClean="0"/>
              <a:t>They execute Allah’s commands around the universe.</a:t>
            </a:r>
          </a:p>
          <a:p>
            <a:r>
              <a:rPr lang="en-US" dirty="0" smtClean="0"/>
              <a:t>They serve Allah in the hereafter.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11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Angels and Humans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Human beings have a relationship with angels from the time they are born till they die and even after that.</a:t>
            </a:r>
          </a:p>
          <a:p>
            <a:r>
              <a:rPr lang="en-US" dirty="0" smtClean="0"/>
              <a:t>This relationship covers all stages of our life.</a:t>
            </a:r>
          </a:p>
          <a:p>
            <a:r>
              <a:rPr lang="en-US" dirty="0" smtClean="0"/>
              <a:t>They not only guard us from evil but also record all our deeds.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7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Angel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‘Abdullah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Mas’ood</a:t>
            </a:r>
            <a:r>
              <a:rPr lang="en-US" dirty="0" smtClean="0"/>
              <a:t> narrated: The Messenger of Allah and he is truthful, the believed, narrated to us: “Verily the creation of each one of you is brought together in the mother’s belly for forty days in the form of a liquid seed, then he is a clot of blood, then a crumb of flesh, then there is sent to him the angel who blows the soul into him and who is commanded about four matters: to write down his wealth, his life span, his actions, and whether happy or unhappy.”</a:t>
            </a:r>
          </a:p>
          <a:p>
            <a:pPr marL="41148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Reported in Al-</a:t>
            </a:r>
            <a:r>
              <a:rPr lang="en-US" sz="2400" dirty="0" err="1">
                <a:solidFill>
                  <a:schemeClr val="tx1"/>
                </a:solidFill>
              </a:rPr>
              <a:t>Bukhari</a:t>
            </a:r>
            <a:r>
              <a:rPr lang="en-US" sz="2400" dirty="0">
                <a:solidFill>
                  <a:schemeClr val="tx1"/>
                </a:solidFill>
              </a:rPr>
              <a:t> and Muslim. 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2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2414</TotalTime>
  <Words>1927</Words>
  <Application>Microsoft Office PowerPoint</Application>
  <PresentationFormat>On-screen Show (4:3)</PresentationFormat>
  <Paragraphs>175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Civic</vt:lpstr>
      <vt:lpstr>The World of the Angels</vt:lpstr>
      <vt:lpstr>PowerPoint Presentation</vt:lpstr>
      <vt:lpstr>Belief in Angels</vt:lpstr>
      <vt:lpstr>Belief in Angels</vt:lpstr>
      <vt:lpstr>What are Angels Made Of?</vt:lpstr>
      <vt:lpstr>What are Angels Made Of?</vt:lpstr>
      <vt:lpstr>Duties Of Angels</vt:lpstr>
      <vt:lpstr>Angels and Humans</vt:lpstr>
      <vt:lpstr>The Angel of Life</vt:lpstr>
      <vt:lpstr>The Angel of Life</vt:lpstr>
      <vt:lpstr>الحفظة – The Guardian Angels</vt:lpstr>
      <vt:lpstr>الحفظة – The Guardian Angels</vt:lpstr>
      <vt:lpstr>الكتبة – The Record Keepers</vt:lpstr>
      <vt:lpstr>الكتبة – The Record Keepers</vt:lpstr>
      <vt:lpstr>الكتبة – The Record Keepers</vt:lpstr>
      <vt:lpstr>Angels Support &amp; Defend the Believers</vt:lpstr>
      <vt:lpstr>Angels Support &amp; Defend the Believers</vt:lpstr>
      <vt:lpstr>ملك الموت The Angel of Death -</vt:lpstr>
      <vt:lpstr>ملك الموت The Angel of Death -</vt:lpstr>
      <vt:lpstr>منكر و نكير Angels in the Grave -</vt:lpstr>
      <vt:lpstr>منكر و نكير Angels in the Grave -</vt:lpstr>
      <vt:lpstr>Israfeel, the Blower of the Horn</vt:lpstr>
      <vt:lpstr>Israfeel, the Blower of the Horn</vt:lpstr>
      <vt:lpstr>حملة العرش Carriers of the Throne - </vt:lpstr>
      <vt:lpstr>حملة العرش Carriers of the Throne - </vt:lpstr>
      <vt:lpstr>Angels on the Day of Judgment</vt:lpstr>
      <vt:lpstr>The Keepers of Paradise</vt:lpstr>
      <vt:lpstr>The Keepers of Paradise</vt:lpstr>
      <vt:lpstr>The Keepers of Hellfire</vt:lpstr>
      <vt:lpstr>PowerPoint Presentation</vt:lpstr>
      <vt:lpstr>The Keepers of Hellfire</vt:lpstr>
      <vt:lpstr>Serving Around the Universe</vt:lpstr>
      <vt:lpstr>Mika’eel: The Angel of Weather</vt:lpstr>
      <vt:lpstr>Jibreel: The Greatest Angel</vt:lpstr>
      <vt:lpstr>Assignment</vt:lpstr>
      <vt:lpstr>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World of the Angels</dc:title>
  <dc:creator>Zuhair</dc:creator>
  <cp:lastModifiedBy>Zuhair</cp:lastModifiedBy>
  <cp:revision>57</cp:revision>
  <dcterms:created xsi:type="dcterms:W3CDTF">2011-04-26T02:46:37Z</dcterms:created>
  <dcterms:modified xsi:type="dcterms:W3CDTF">2011-05-15T06:24:28Z</dcterms:modified>
</cp:coreProperties>
</file>