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diagrams/layout1.xml" ContentType="application/vnd.openxmlformats-officedocument.drawingml.diagram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3"/>
  </p:notesMasterIdLst>
  <p:sldIdLst>
    <p:sldId id="256" r:id="rId2"/>
    <p:sldId id="257" r:id="rId3"/>
    <p:sldId id="264" r:id="rId4"/>
    <p:sldId id="258" r:id="rId5"/>
    <p:sldId id="259" r:id="rId6"/>
    <p:sldId id="260" r:id="rId7"/>
    <p:sldId id="261" r:id="rId8"/>
    <p:sldId id="262" r:id="rId9"/>
    <p:sldId id="263"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3" d="100"/>
          <a:sy n="83" d="100"/>
        </p:scale>
        <p:origin x="-450"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81960F4-8CD1-46F0-A608-6C29DEBC6700}" type="doc">
      <dgm:prSet loTypeId="urn:microsoft.com/office/officeart/2005/8/layout/radial3" loCatId="cycle" qsTypeId="urn:microsoft.com/office/officeart/2005/8/quickstyle/simple2" qsCatId="simple" csTypeId="urn:microsoft.com/office/officeart/2005/8/colors/accent1_2" csCatId="accent1" phldr="1"/>
      <dgm:spPr/>
      <dgm:t>
        <a:bodyPr/>
        <a:lstStyle/>
        <a:p>
          <a:endParaRPr lang="en-US"/>
        </a:p>
      </dgm:t>
    </dgm:pt>
    <dgm:pt modelId="{1439BBEF-8DA3-4677-9EF1-C5578A752D68}">
      <dgm:prSet phldrT="[Text]"/>
      <dgm:spPr>
        <a:solidFill>
          <a:srgbClr val="00B050"/>
        </a:solidFill>
      </dgm:spPr>
      <dgm:t>
        <a:bodyPr/>
        <a:lstStyle/>
        <a:p>
          <a:r>
            <a:rPr lang="en-US" dirty="0" smtClean="0"/>
            <a:t>The Six Pillars of </a:t>
          </a:r>
          <a:r>
            <a:rPr lang="en-US" dirty="0" err="1" smtClean="0"/>
            <a:t>Iman</a:t>
          </a:r>
          <a:endParaRPr lang="en-US" dirty="0"/>
        </a:p>
      </dgm:t>
    </dgm:pt>
    <dgm:pt modelId="{3DDC1821-868F-4225-BE65-91B9118D2ADA}" type="parTrans" cxnId="{40160AFF-2E28-4A85-8E61-E4E28C2A02B3}">
      <dgm:prSet/>
      <dgm:spPr/>
      <dgm:t>
        <a:bodyPr/>
        <a:lstStyle/>
        <a:p>
          <a:endParaRPr lang="en-US"/>
        </a:p>
      </dgm:t>
    </dgm:pt>
    <dgm:pt modelId="{5A76F052-6CB4-497F-9D29-750CEDD6704F}" type="sibTrans" cxnId="{40160AFF-2E28-4A85-8E61-E4E28C2A02B3}">
      <dgm:prSet/>
      <dgm:spPr/>
      <dgm:t>
        <a:bodyPr/>
        <a:lstStyle/>
        <a:p>
          <a:endParaRPr lang="en-US"/>
        </a:p>
      </dgm:t>
    </dgm:pt>
    <dgm:pt modelId="{F058CF3A-A999-4C26-9F16-9CBF60EDCFA2}">
      <dgm:prSet phldrT="[Text]"/>
      <dgm:spPr>
        <a:solidFill>
          <a:srgbClr val="FFC000"/>
        </a:solidFill>
      </dgm:spPr>
      <dgm:t>
        <a:bodyPr/>
        <a:lstStyle/>
        <a:p>
          <a:r>
            <a:rPr lang="en-US" dirty="0" smtClean="0"/>
            <a:t>Belief in Allah</a:t>
          </a:r>
          <a:endParaRPr lang="en-US" dirty="0"/>
        </a:p>
      </dgm:t>
    </dgm:pt>
    <dgm:pt modelId="{477BCDC3-448C-47F9-8461-381530CB9331}" type="parTrans" cxnId="{ACACE646-0C9A-4E42-BDE2-C6C43E6C9AFD}">
      <dgm:prSet/>
      <dgm:spPr/>
      <dgm:t>
        <a:bodyPr/>
        <a:lstStyle/>
        <a:p>
          <a:endParaRPr lang="en-US"/>
        </a:p>
      </dgm:t>
    </dgm:pt>
    <dgm:pt modelId="{5A2FACA0-602E-4CBC-98F2-3736714FD98D}" type="sibTrans" cxnId="{ACACE646-0C9A-4E42-BDE2-C6C43E6C9AFD}">
      <dgm:prSet/>
      <dgm:spPr/>
      <dgm:t>
        <a:bodyPr/>
        <a:lstStyle/>
        <a:p>
          <a:endParaRPr lang="en-US"/>
        </a:p>
      </dgm:t>
    </dgm:pt>
    <dgm:pt modelId="{3BB669D7-54DD-4FFD-A011-F75CC1F2D743}">
      <dgm:prSet phldrT="[Text]"/>
      <dgm:spPr/>
      <dgm:t>
        <a:bodyPr/>
        <a:lstStyle/>
        <a:p>
          <a:r>
            <a:rPr lang="en-US" dirty="0" smtClean="0"/>
            <a:t>Belief in the Prophets</a:t>
          </a:r>
          <a:endParaRPr lang="en-US" dirty="0"/>
        </a:p>
      </dgm:t>
    </dgm:pt>
    <dgm:pt modelId="{4860375D-5E03-4C9B-87A8-0B9BCFE72365}" type="parTrans" cxnId="{BF207860-C016-4A2E-8F7A-281D7AB11025}">
      <dgm:prSet/>
      <dgm:spPr>
        <a:solidFill>
          <a:srgbClr val="0070C0"/>
        </a:solidFill>
      </dgm:spPr>
      <dgm:t>
        <a:bodyPr/>
        <a:lstStyle/>
        <a:p>
          <a:endParaRPr lang="en-US"/>
        </a:p>
      </dgm:t>
    </dgm:pt>
    <dgm:pt modelId="{74BAD203-357E-420C-95FA-FB34CCE85DAA}" type="sibTrans" cxnId="{BF207860-C016-4A2E-8F7A-281D7AB11025}">
      <dgm:prSet/>
      <dgm:spPr/>
      <dgm:t>
        <a:bodyPr/>
        <a:lstStyle/>
        <a:p>
          <a:endParaRPr lang="en-US"/>
        </a:p>
      </dgm:t>
    </dgm:pt>
    <dgm:pt modelId="{09615B28-1701-43BB-80F6-7C7EFC3BA901}">
      <dgm:prSet phldrT="[Text]"/>
      <dgm:spPr>
        <a:solidFill>
          <a:srgbClr val="FFC000"/>
        </a:solidFill>
      </dgm:spPr>
      <dgm:t>
        <a:bodyPr/>
        <a:lstStyle/>
        <a:p>
          <a:r>
            <a:rPr lang="en-US" dirty="0" smtClean="0"/>
            <a:t>Belief in the Hereafter</a:t>
          </a:r>
          <a:endParaRPr lang="en-US" dirty="0"/>
        </a:p>
      </dgm:t>
    </dgm:pt>
    <dgm:pt modelId="{C84BED3B-194B-4D17-B332-E9E70DFFC301}" type="parTrans" cxnId="{B41EE1EE-054D-4E8B-9C22-A00F1B5EBB7A}">
      <dgm:prSet/>
      <dgm:spPr/>
      <dgm:t>
        <a:bodyPr/>
        <a:lstStyle/>
        <a:p>
          <a:endParaRPr lang="en-US"/>
        </a:p>
      </dgm:t>
    </dgm:pt>
    <dgm:pt modelId="{F22D11F1-CDCC-460F-BB73-90AB7549455E}" type="sibTrans" cxnId="{B41EE1EE-054D-4E8B-9C22-A00F1B5EBB7A}">
      <dgm:prSet/>
      <dgm:spPr/>
      <dgm:t>
        <a:bodyPr/>
        <a:lstStyle/>
        <a:p>
          <a:endParaRPr lang="en-US"/>
        </a:p>
      </dgm:t>
    </dgm:pt>
    <dgm:pt modelId="{101E52C6-5827-48A1-A0E7-28ACAA946626}">
      <dgm:prSet phldrT="[Text]"/>
      <dgm:spPr>
        <a:solidFill>
          <a:srgbClr val="FFC000"/>
        </a:solidFill>
      </dgm:spPr>
      <dgm:t>
        <a:bodyPr/>
        <a:lstStyle/>
        <a:p>
          <a:r>
            <a:rPr lang="en-US" dirty="0" smtClean="0"/>
            <a:t>Belief in Al-</a:t>
          </a:r>
          <a:r>
            <a:rPr lang="en-US" dirty="0" err="1" smtClean="0"/>
            <a:t>Qadar</a:t>
          </a:r>
          <a:endParaRPr lang="en-US" dirty="0"/>
        </a:p>
      </dgm:t>
    </dgm:pt>
    <dgm:pt modelId="{C48D70A6-AA91-4990-9645-9EB2F6396A76}" type="parTrans" cxnId="{34189E74-68A9-4298-B2A2-7EF64218AE05}">
      <dgm:prSet/>
      <dgm:spPr/>
      <dgm:t>
        <a:bodyPr/>
        <a:lstStyle/>
        <a:p>
          <a:endParaRPr lang="en-US"/>
        </a:p>
      </dgm:t>
    </dgm:pt>
    <dgm:pt modelId="{B5B2E8FA-8D11-45F9-B08E-14E1A8D40378}" type="sibTrans" cxnId="{34189E74-68A9-4298-B2A2-7EF64218AE05}">
      <dgm:prSet/>
      <dgm:spPr/>
      <dgm:t>
        <a:bodyPr/>
        <a:lstStyle/>
        <a:p>
          <a:endParaRPr lang="en-US"/>
        </a:p>
      </dgm:t>
    </dgm:pt>
    <dgm:pt modelId="{4BCA1328-EF3D-4765-81EA-49EA4E377BE8}">
      <dgm:prSet phldrT="[Text]"/>
      <dgm:spPr>
        <a:solidFill>
          <a:srgbClr val="FFC000"/>
        </a:solidFill>
      </dgm:spPr>
      <dgm:t>
        <a:bodyPr/>
        <a:lstStyle/>
        <a:p>
          <a:r>
            <a:rPr lang="en-US" dirty="0" smtClean="0"/>
            <a:t>Belief in the Angels</a:t>
          </a:r>
          <a:endParaRPr lang="en-US" dirty="0"/>
        </a:p>
      </dgm:t>
    </dgm:pt>
    <dgm:pt modelId="{1528DCBD-2815-4179-B918-228C09302558}" type="parTrans" cxnId="{697F27BE-29F5-4988-9FE1-EAE7C63DA7A9}">
      <dgm:prSet/>
      <dgm:spPr/>
      <dgm:t>
        <a:bodyPr/>
        <a:lstStyle/>
        <a:p>
          <a:endParaRPr lang="en-US"/>
        </a:p>
      </dgm:t>
    </dgm:pt>
    <dgm:pt modelId="{4FCF430F-3B9E-463D-B9C1-39A1C432E82F}" type="sibTrans" cxnId="{697F27BE-29F5-4988-9FE1-EAE7C63DA7A9}">
      <dgm:prSet/>
      <dgm:spPr/>
      <dgm:t>
        <a:bodyPr/>
        <a:lstStyle/>
        <a:p>
          <a:endParaRPr lang="en-US"/>
        </a:p>
      </dgm:t>
    </dgm:pt>
    <dgm:pt modelId="{A3D3B872-3085-46FC-8682-FE54B8CCB797}">
      <dgm:prSet phldrT="[Text]"/>
      <dgm:spPr>
        <a:solidFill>
          <a:srgbClr val="FFC000"/>
        </a:solidFill>
      </dgm:spPr>
      <dgm:t>
        <a:bodyPr/>
        <a:lstStyle/>
        <a:p>
          <a:r>
            <a:rPr lang="en-US" dirty="0" smtClean="0"/>
            <a:t>Belief in the Books</a:t>
          </a:r>
          <a:endParaRPr lang="en-US" dirty="0"/>
        </a:p>
      </dgm:t>
    </dgm:pt>
    <dgm:pt modelId="{9149EC63-0978-4E9C-9F1B-FCD2414D99DC}" type="parTrans" cxnId="{5B40ACAC-3F01-490B-8C94-716D2DD94385}">
      <dgm:prSet/>
      <dgm:spPr/>
      <dgm:t>
        <a:bodyPr/>
        <a:lstStyle/>
        <a:p>
          <a:endParaRPr lang="en-US"/>
        </a:p>
      </dgm:t>
    </dgm:pt>
    <dgm:pt modelId="{2CD32454-1342-4812-B614-E78F21366F9C}" type="sibTrans" cxnId="{5B40ACAC-3F01-490B-8C94-716D2DD94385}">
      <dgm:prSet/>
      <dgm:spPr/>
      <dgm:t>
        <a:bodyPr/>
        <a:lstStyle/>
        <a:p>
          <a:endParaRPr lang="en-US"/>
        </a:p>
      </dgm:t>
    </dgm:pt>
    <dgm:pt modelId="{EB958140-5DC1-4BA6-AFCD-E03F5FC52997}" type="pres">
      <dgm:prSet presAssocID="{E81960F4-8CD1-46F0-A608-6C29DEBC6700}" presName="composite" presStyleCnt="0">
        <dgm:presLayoutVars>
          <dgm:chMax val="1"/>
          <dgm:dir/>
          <dgm:resizeHandles val="exact"/>
        </dgm:presLayoutVars>
      </dgm:prSet>
      <dgm:spPr/>
      <dgm:t>
        <a:bodyPr/>
        <a:lstStyle/>
        <a:p>
          <a:endParaRPr lang="en-US"/>
        </a:p>
      </dgm:t>
    </dgm:pt>
    <dgm:pt modelId="{FF3D6EA8-68DF-4496-BC82-A688B681E535}" type="pres">
      <dgm:prSet presAssocID="{E81960F4-8CD1-46F0-A608-6C29DEBC6700}" presName="radial" presStyleCnt="0">
        <dgm:presLayoutVars>
          <dgm:animLvl val="ctr"/>
        </dgm:presLayoutVars>
      </dgm:prSet>
      <dgm:spPr/>
    </dgm:pt>
    <dgm:pt modelId="{EED45A18-A94C-43A0-B048-D5F6EE8A0A3F}" type="pres">
      <dgm:prSet presAssocID="{1439BBEF-8DA3-4677-9EF1-C5578A752D68}" presName="centerShape" presStyleLbl="vennNode1" presStyleIdx="0" presStyleCnt="7"/>
      <dgm:spPr/>
      <dgm:t>
        <a:bodyPr/>
        <a:lstStyle/>
        <a:p>
          <a:endParaRPr lang="en-US"/>
        </a:p>
      </dgm:t>
    </dgm:pt>
    <dgm:pt modelId="{67EC6276-FC7B-4A26-9DF2-9265B6FD0D4F}" type="pres">
      <dgm:prSet presAssocID="{F058CF3A-A999-4C26-9F16-9CBF60EDCFA2}" presName="node" presStyleLbl="vennNode1" presStyleIdx="1" presStyleCnt="7">
        <dgm:presLayoutVars>
          <dgm:bulletEnabled val="1"/>
        </dgm:presLayoutVars>
      </dgm:prSet>
      <dgm:spPr/>
      <dgm:t>
        <a:bodyPr/>
        <a:lstStyle/>
        <a:p>
          <a:endParaRPr lang="en-US"/>
        </a:p>
      </dgm:t>
    </dgm:pt>
    <dgm:pt modelId="{FBCA6B5D-37B7-4016-A93F-271DA6736821}" type="pres">
      <dgm:prSet presAssocID="{3BB669D7-54DD-4FFD-A011-F75CC1F2D743}" presName="node" presStyleLbl="vennNode1" presStyleIdx="2" presStyleCnt="7">
        <dgm:presLayoutVars>
          <dgm:bulletEnabled val="1"/>
        </dgm:presLayoutVars>
      </dgm:prSet>
      <dgm:spPr/>
      <dgm:t>
        <a:bodyPr/>
        <a:lstStyle/>
        <a:p>
          <a:endParaRPr lang="en-US"/>
        </a:p>
      </dgm:t>
    </dgm:pt>
    <dgm:pt modelId="{A6F09CB9-76CF-4542-B98C-A40741C88CB6}" type="pres">
      <dgm:prSet presAssocID="{A3D3B872-3085-46FC-8682-FE54B8CCB797}" presName="node" presStyleLbl="vennNode1" presStyleIdx="3" presStyleCnt="7">
        <dgm:presLayoutVars>
          <dgm:bulletEnabled val="1"/>
        </dgm:presLayoutVars>
      </dgm:prSet>
      <dgm:spPr/>
      <dgm:t>
        <a:bodyPr/>
        <a:lstStyle/>
        <a:p>
          <a:endParaRPr lang="en-US"/>
        </a:p>
      </dgm:t>
    </dgm:pt>
    <dgm:pt modelId="{6509A5D2-E577-4959-B297-4252473080D0}" type="pres">
      <dgm:prSet presAssocID="{4BCA1328-EF3D-4765-81EA-49EA4E377BE8}" presName="node" presStyleLbl="vennNode1" presStyleIdx="4" presStyleCnt="7">
        <dgm:presLayoutVars>
          <dgm:bulletEnabled val="1"/>
        </dgm:presLayoutVars>
      </dgm:prSet>
      <dgm:spPr/>
      <dgm:t>
        <a:bodyPr/>
        <a:lstStyle/>
        <a:p>
          <a:endParaRPr lang="en-US"/>
        </a:p>
      </dgm:t>
    </dgm:pt>
    <dgm:pt modelId="{5BCAD903-EECA-4CD2-A1A4-022824180EF5}" type="pres">
      <dgm:prSet presAssocID="{09615B28-1701-43BB-80F6-7C7EFC3BA901}" presName="node" presStyleLbl="vennNode1" presStyleIdx="5" presStyleCnt="7">
        <dgm:presLayoutVars>
          <dgm:bulletEnabled val="1"/>
        </dgm:presLayoutVars>
      </dgm:prSet>
      <dgm:spPr/>
      <dgm:t>
        <a:bodyPr/>
        <a:lstStyle/>
        <a:p>
          <a:endParaRPr lang="en-US"/>
        </a:p>
      </dgm:t>
    </dgm:pt>
    <dgm:pt modelId="{3ECF10FB-D8B4-4067-84E4-6C09CD129559}" type="pres">
      <dgm:prSet presAssocID="{101E52C6-5827-48A1-A0E7-28ACAA946626}" presName="node" presStyleLbl="vennNode1" presStyleIdx="6" presStyleCnt="7">
        <dgm:presLayoutVars>
          <dgm:bulletEnabled val="1"/>
        </dgm:presLayoutVars>
      </dgm:prSet>
      <dgm:spPr/>
      <dgm:t>
        <a:bodyPr/>
        <a:lstStyle/>
        <a:p>
          <a:endParaRPr lang="en-US"/>
        </a:p>
      </dgm:t>
    </dgm:pt>
  </dgm:ptLst>
  <dgm:cxnLst>
    <dgm:cxn modelId="{96368CC5-931A-4738-8C37-804037F43B73}" type="presOf" srcId="{F058CF3A-A999-4C26-9F16-9CBF60EDCFA2}" destId="{67EC6276-FC7B-4A26-9DF2-9265B6FD0D4F}" srcOrd="0" destOrd="0" presId="urn:microsoft.com/office/officeart/2005/8/layout/radial3"/>
    <dgm:cxn modelId="{34189E74-68A9-4298-B2A2-7EF64218AE05}" srcId="{1439BBEF-8DA3-4677-9EF1-C5578A752D68}" destId="{101E52C6-5827-48A1-A0E7-28ACAA946626}" srcOrd="5" destOrd="0" parTransId="{C48D70A6-AA91-4990-9645-9EB2F6396A76}" sibTransId="{B5B2E8FA-8D11-45F9-B08E-14E1A8D40378}"/>
    <dgm:cxn modelId="{41053BD3-7523-4545-B61E-487672F0430B}" type="presOf" srcId="{4BCA1328-EF3D-4765-81EA-49EA4E377BE8}" destId="{6509A5D2-E577-4959-B297-4252473080D0}" srcOrd="0" destOrd="0" presId="urn:microsoft.com/office/officeart/2005/8/layout/radial3"/>
    <dgm:cxn modelId="{40160AFF-2E28-4A85-8E61-E4E28C2A02B3}" srcId="{E81960F4-8CD1-46F0-A608-6C29DEBC6700}" destId="{1439BBEF-8DA3-4677-9EF1-C5578A752D68}" srcOrd="0" destOrd="0" parTransId="{3DDC1821-868F-4225-BE65-91B9118D2ADA}" sibTransId="{5A76F052-6CB4-497F-9D29-750CEDD6704F}"/>
    <dgm:cxn modelId="{C2C3DE60-01C8-498E-95CA-5AAB67AE912F}" type="presOf" srcId="{09615B28-1701-43BB-80F6-7C7EFC3BA901}" destId="{5BCAD903-EECA-4CD2-A1A4-022824180EF5}" srcOrd="0" destOrd="0" presId="urn:microsoft.com/office/officeart/2005/8/layout/radial3"/>
    <dgm:cxn modelId="{ACACE646-0C9A-4E42-BDE2-C6C43E6C9AFD}" srcId="{1439BBEF-8DA3-4677-9EF1-C5578A752D68}" destId="{F058CF3A-A999-4C26-9F16-9CBF60EDCFA2}" srcOrd="0" destOrd="0" parTransId="{477BCDC3-448C-47F9-8461-381530CB9331}" sibTransId="{5A2FACA0-602E-4CBC-98F2-3736714FD98D}"/>
    <dgm:cxn modelId="{697F27BE-29F5-4988-9FE1-EAE7C63DA7A9}" srcId="{1439BBEF-8DA3-4677-9EF1-C5578A752D68}" destId="{4BCA1328-EF3D-4765-81EA-49EA4E377BE8}" srcOrd="3" destOrd="0" parTransId="{1528DCBD-2815-4179-B918-228C09302558}" sibTransId="{4FCF430F-3B9E-463D-B9C1-39A1C432E82F}"/>
    <dgm:cxn modelId="{E2CE64D9-2A39-48F2-99B9-8B8332F057AB}" type="presOf" srcId="{A3D3B872-3085-46FC-8682-FE54B8CCB797}" destId="{A6F09CB9-76CF-4542-B98C-A40741C88CB6}" srcOrd="0" destOrd="0" presId="urn:microsoft.com/office/officeart/2005/8/layout/radial3"/>
    <dgm:cxn modelId="{7995C9B8-ACB5-4376-8DD4-C1A9CBE3F892}" type="presOf" srcId="{E81960F4-8CD1-46F0-A608-6C29DEBC6700}" destId="{EB958140-5DC1-4BA6-AFCD-E03F5FC52997}" srcOrd="0" destOrd="0" presId="urn:microsoft.com/office/officeart/2005/8/layout/radial3"/>
    <dgm:cxn modelId="{87B5C25B-3B4E-44CA-B1DE-2E2B27BA2205}" type="presOf" srcId="{3BB669D7-54DD-4FFD-A011-F75CC1F2D743}" destId="{FBCA6B5D-37B7-4016-A93F-271DA6736821}" srcOrd="0" destOrd="0" presId="urn:microsoft.com/office/officeart/2005/8/layout/radial3"/>
    <dgm:cxn modelId="{BF207860-C016-4A2E-8F7A-281D7AB11025}" srcId="{1439BBEF-8DA3-4677-9EF1-C5578A752D68}" destId="{3BB669D7-54DD-4FFD-A011-F75CC1F2D743}" srcOrd="1" destOrd="0" parTransId="{4860375D-5E03-4C9B-87A8-0B9BCFE72365}" sibTransId="{74BAD203-357E-420C-95FA-FB34CCE85DAA}"/>
    <dgm:cxn modelId="{E58425A9-686B-474C-90CB-58BA2260575E}" type="presOf" srcId="{101E52C6-5827-48A1-A0E7-28ACAA946626}" destId="{3ECF10FB-D8B4-4067-84E4-6C09CD129559}" srcOrd="0" destOrd="0" presId="urn:microsoft.com/office/officeart/2005/8/layout/radial3"/>
    <dgm:cxn modelId="{25FF49A0-58AD-4C87-857C-A8EAC805810C}" type="presOf" srcId="{1439BBEF-8DA3-4677-9EF1-C5578A752D68}" destId="{EED45A18-A94C-43A0-B048-D5F6EE8A0A3F}" srcOrd="0" destOrd="0" presId="urn:microsoft.com/office/officeart/2005/8/layout/radial3"/>
    <dgm:cxn modelId="{B41EE1EE-054D-4E8B-9C22-A00F1B5EBB7A}" srcId="{1439BBEF-8DA3-4677-9EF1-C5578A752D68}" destId="{09615B28-1701-43BB-80F6-7C7EFC3BA901}" srcOrd="4" destOrd="0" parTransId="{C84BED3B-194B-4D17-B332-E9E70DFFC301}" sibTransId="{F22D11F1-CDCC-460F-BB73-90AB7549455E}"/>
    <dgm:cxn modelId="{5B40ACAC-3F01-490B-8C94-716D2DD94385}" srcId="{1439BBEF-8DA3-4677-9EF1-C5578A752D68}" destId="{A3D3B872-3085-46FC-8682-FE54B8CCB797}" srcOrd="2" destOrd="0" parTransId="{9149EC63-0978-4E9C-9F1B-FCD2414D99DC}" sibTransId="{2CD32454-1342-4812-B614-E78F21366F9C}"/>
    <dgm:cxn modelId="{F1497D25-60BC-4DDF-85EA-677F6C3E376F}" type="presParOf" srcId="{EB958140-5DC1-4BA6-AFCD-E03F5FC52997}" destId="{FF3D6EA8-68DF-4496-BC82-A688B681E535}" srcOrd="0" destOrd="0" presId="urn:microsoft.com/office/officeart/2005/8/layout/radial3"/>
    <dgm:cxn modelId="{E7764A7F-D3A8-498E-B9C8-557532F1707E}" type="presParOf" srcId="{FF3D6EA8-68DF-4496-BC82-A688B681E535}" destId="{EED45A18-A94C-43A0-B048-D5F6EE8A0A3F}" srcOrd="0" destOrd="0" presId="urn:microsoft.com/office/officeart/2005/8/layout/radial3"/>
    <dgm:cxn modelId="{6C5C03C0-922C-42EB-917F-0AF80EF159A9}" type="presParOf" srcId="{FF3D6EA8-68DF-4496-BC82-A688B681E535}" destId="{67EC6276-FC7B-4A26-9DF2-9265B6FD0D4F}" srcOrd="1" destOrd="0" presId="urn:microsoft.com/office/officeart/2005/8/layout/radial3"/>
    <dgm:cxn modelId="{32346F09-B3BF-4E94-B136-EEECF4606F9B}" type="presParOf" srcId="{FF3D6EA8-68DF-4496-BC82-A688B681E535}" destId="{FBCA6B5D-37B7-4016-A93F-271DA6736821}" srcOrd="2" destOrd="0" presId="urn:microsoft.com/office/officeart/2005/8/layout/radial3"/>
    <dgm:cxn modelId="{87EBA706-9463-4604-9B63-45149648FD0B}" type="presParOf" srcId="{FF3D6EA8-68DF-4496-BC82-A688B681E535}" destId="{A6F09CB9-76CF-4542-B98C-A40741C88CB6}" srcOrd="3" destOrd="0" presId="urn:microsoft.com/office/officeart/2005/8/layout/radial3"/>
    <dgm:cxn modelId="{CA59C2FD-4683-40EB-BF43-E9FB36F92586}" type="presParOf" srcId="{FF3D6EA8-68DF-4496-BC82-A688B681E535}" destId="{6509A5D2-E577-4959-B297-4252473080D0}" srcOrd="4" destOrd="0" presId="urn:microsoft.com/office/officeart/2005/8/layout/radial3"/>
    <dgm:cxn modelId="{DB0D664B-D286-4E35-A979-E2786E4D2474}" type="presParOf" srcId="{FF3D6EA8-68DF-4496-BC82-A688B681E535}" destId="{5BCAD903-EECA-4CD2-A1A4-022824180EF5}" srcOrd="5" destOrd="0" presId="urn:microsoft.com/office/officeart/2005/8/layout/radial3"/>
    <dgm:cxn modelId="{88601447-2829-467C-87DA-CBF968F91D4C}" type="presParOf" srcId="{FF3D6EA8-68DF-4496-BC82-A688B681E535}" destId="{3ECF10FB-D8B4-4067-84E4-6C09CD129559}" srcOrd="6" destOrd="0" presId="urn:microsoft.com/office/officeart/2005/8/layout/radial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D45A18-A94C-43A0-B048-D5F6EE8A0A3F}">
      <dsp:nvSpPr>
        <dsp:cNvPr id="0" name=""/>
        <dsp:cNvSpPr/>
      </dsp:nvSpPr>
      <dsp:spPr>
        <a:xfrm>
          <a:off x="2250281" y="1221581"/>
          <a:ext cx="3043237" cy="3043237"/>
        </a:xfrm>
        <a:prstGeom prst="ellipse">
          <a:avLst/>
        </a:prstGeom>
        <a:solidFill>
          <a:srgbClr val="00B050"/>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txBody>
        <a:bodyPr spcFirstLastPara="0" vert="horz" wrap="square" lIns="63500" tIns="63500" rIns="63500" bIns="63500" numCol="1" spcCol="1270" anchor="ctr" anchorCtr="0">
          <a:noAutofit/>
        </a:bodyPr>
        <a:lstStyle/>
        <a:p>
          <a:pPr lvl="0" algn="ctr" defTabSz="2222500">
            <a:lnSpc>
              <a:spcPct val="90000"/>
            </a:lnSpc>
            <a:spcBef>
              <a:spcPct val="0"/>
            </a:spcBef>
            <a:spcAft>
              <a:spcPct val="35000"/>
            </a:spcAft>
          </a:pPr>
          <a:r>
            <a:rPr lang="en-US" sz="5000" kern="1200" dirty="0" smtClean="0"/>
            <a:t>The Six Pillars of </a:t>
          </a:r>
          <a:r>
            <a:rPr lang="en-US" sz="5000" kern="1200" dirty="0" err="1" smtClean="0"/>
            <a:t>Iman</a:t>
          </a:r>
          <a:endParaRPr lang="en-US" sz="5000" kern="1200" dirty="0"/>
        </a:p>
      </dsp:txBody>
      <dsp:txXfrm>
        <a:off x="2695953" y="1667253"/>
        <a:ext cx="2151893" cy="2151893"/>
      </dsp:txXfrm>
    </dsp:sp>
    <dsp:sp modelId="{67EC6276-FC7B-4A26-9DF2-9265B6FD0D4F}">
      <dsp:nvSpPr>
        <dsp:cNvPr id="0" name=""/>
        <dsp:cNvSpPr/>
      </dsp:nvSpPr>
      <dsp:spPr>
        <a:xfrm>
          <a:off x="3011090" y="543"/>
          <a:ext cx="1521618" cy="1521618"/>
        </a:xfrm>
        <a:prstGeom prst="ellipse">
          <a:avLst/>
        </a:prstGeom>
        <a:solidFill>
          <a:srgbClr val="FFC000"/>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t>Belief in Allah</a:t>
          </a:r>
          <a:endParaRPr lang="en-US" sz="2000" kern="1200" dirty="0"/>
        </a:p>
      </dsp:txBody>
      <dsp:txXfrm>
        <a:off x="3233926" y="223379"/>
        <a:ext cx="1075946" cy="1075946"/>
      </dsp:txXfrm>
    </dsp:sp>
    <dsp:sp modelId="{FBCA6B5D-37B7-4016-A93F-271DA6736821}">
      <dsp:nvSpPr>
        <dsp:cNvPr id="0" name=""/>
        <dsp:cNvSpPr/>
      </dsp:nvSpPr>
      <dsp:spPr>
        <a:xfrm>
          <a:off x="4727420" y="991466"/>
          <a:ext cx="1521618" cy="1521618"/>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t>Belief in the Prophets</a:t>
          </a:r>
          <a:endParaRPr lang="en-US" sz="2000" kern="1200" dirty="0"/>
        </a:p>
      </dsp:txBody>
      <dsp:txXfrm>
        <a:off x="4950256" y="1214302"/>
        <a:ext cx="1075946" cy="1075946"/>
      </dsp:txXfrm>
    </dsp:sp>
    <dsp:sp modelId="{A6F09CB9-76CF-4542-B98C-A40741C88CB6}">
      <dsp:nvSpPr>
        <dsp:cNvPr id="0" name=""/>
        <dsp:cNvSpPr/>
      </dsp:nvSpPr>
      <dsp:spPr>
        <a:xfrm>
          <a:off x="4727420" y="2973314"/>
          <a:ext cx="1521618" cy="1521618"/>
        </a:xfrm>
        <a:prstGeom prst="ellipse">
          <a:avLst/>
        </a:prstGeom>
        <a:solidFill>
          <a:srgbClr val="FFC000"/>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t>Belief in the Books</a:t>
          </a:r>
          <a:endParaRPr lang="en-US" sz="2000" kern="1200" dirty="0"/>
        </a:p>
      </dsp:txBody>
      <dsp:txXfrm>
        <a:off x="4950256" y="3196150"/>
        <a:ext cx="1075946" cy="1075946"/>
      </dsp:txXfrm>
    </dsp:sp>
    <dsp:sp modelId="{6509A5D2-E577-4959-B297-4252473080D0}">
      <dsp:nvSpPr>
        <dsp:cNvPr id="0" name=""/>
        <dsp:cNvSpPr/>
      </dsp:nvSpPr>
      <dsp:spPr>
        <a:xfrm>
          <a:off x="3011090" y="3964238"/>
          <a:ext cx="1521618" cy="1521618"/>
        </a:xfrm>
        <a:prstGeom prst="ellipse">
          <a:avLst/>
        </a:prstGeom>
        <a:solidFill>
          <a:srgbClr val="FFC000"/>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t>Belief in the Angels</a:t>
          </a:r>
          <a:endParaRPr lang="en-US" sz="2000" kern="1200" dirty="0"/>
        </a:p>
      </dsp:txBody>
      <dsp:txXfrm>
        <a:off x="3233926" y="4187074"/>
        <a:ext cx="1075946" cy="1075946"/>
      </dsp:txXfrm>
    </dsp:sp>
    <dsp:sp modelId="{5BCAD903-EECA-4CD2-A1A4-022824180EF5}">
      <dsp:nvSpPr>
        <dsp:cNvPr id="0" name=""/>
        <dsp:cNvSpPr/>
      </dsp:nvSpPr>
      <dsp:spPr>
        <a:xfrm>
          <a:off x="1294760" y="2973314"/>
          <a:ext cx="1521618" cy="1521618"/>
        </a:xfrm>
        <a:prstGeom prst="ellipse">
          <a:avLst/>
        </a:prstGeom>
        <a:solidFill>
          <a:srgbClr val="FFC000"/>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t>Belief in the Hereafter</a:t>
          </a:r>
          <a:endParaRPr lang="en-US" sz="2000" kern="1200" dirty="0"/>
        </a:p>
      </dsp:txBody>
      <dsp:txXfrm>
        <a:off x="1517596" y="3196150"/>
        <a:ext cx="1075946" cy="1075946"/>
      </dsp:txXfrm>
    </dsp:sp>
    <dsp:sp modelId="{3ECF10FB-D8B4-4067-84E4-6C09CD129559}">
      <dsp:nvSpPr>
        <dsp:cNvPr id="0" name=""/>
        <dsp:cNvSpPr/>
      </dsp:nvSpPr>
      <dsp:spPr>
        <a:xfrm>
          <a:off x="1294760" y="991466"/>
          <a:ext cx="1521618" cy="1521618"/>
        </a:xfrm>
        <a:prstGeom prst="ellipse">
          <a:avLst/>
        </a:prstGeom>
        <a:solidFill>
          <a:srgbClr val="FFC000"/>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t>Belief in Al-</a:t>
          </a:r>
          <a:r>
            <a:rPr lang="en-US" sz="2000" kern="1200" dirty="0" err="1" smtClean="0"/>
            <a:t>Qadar</a:t>
          </a:r>
          <a:endParaRPr lang="en-US" sz="2000" kern="1200" dirty="0"/>
        </a:p>
      </dsp:txBody>
      <dsp:txXfrm>
        <a:off x="1517596" y="1214302"/>
        <a:ext cx="1075946" cy="1075946"/>
      </dsp:txXfrm>
    </dsp:sp>
  </dsp:spTree>
</dsp:drawing>
</file>

<file path=ppt/diagrams/layout1.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BE4CB9-F730-4F2E-A0CB-8DE2F52BAE88}" type="datetimeFigureOut">
              <a:rPr lang="en-US"/>
              <a:pPr/>
              <a:t>5/2/2010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4755FC-6F51-408B-9906-2D5871456B3A}"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4755FC-6F51-408B-9906-2D5871456B3A}" type="slidenum">
              <a:rPr lang="en-US"/>
              <a:pPr/>
              <a:t>1</a:t>
            </a:fld>
            <a:endParaRPr lang="en-US"/>
          </a:p>
        </p:txBody>
      </p:sp>
    </p:spTree>
    <p:extLst>
      <p:ext uri="{BB962C8B-B14F-4D97-AF65-F5344CB8AC3E}">
        <p14:creationId xmlns:p14="http://schemas.microsoft.com/office/powerpoint/2010/main" xmlns="" val="6140974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4755FC-6F51-408B-9906-2D5871456B3A}" type="slidenum">
              <a:rPr lang="en-US"/>
              <a:pPr/>
              <a:t>10</a:t>
            </a:fld>
            <a:endParaRPr lang="en-US"/>
          </a:p>
        </p:txBody>
      </p:sp>
    </p:spTree>
    <p:extLst>
      <p:ext uri="{BB962C8B-B14F-4D97-AF65-F5344CB8AC3E}">
        <p14:creationId xmlns:p14="http://schemas.microsoft.com/office/powerpoint/2010/main" xmlns="" val="25235184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4755FC-6F51-408B-9906-2D5871456B3A}" type="slidenum">
              <a:rPr lang="en-US"/>
              <a:pPr/>
              <a:t>11</a:t>
            </a:fld>
            <a:endParaRPr lang="en-US"/>
          </a:p>
        </p:txBody>
      </p:sp>
    </p:spTree>
    <p:extLst>
      <p:ext uri="{BB962C8B-B14F-4D97-AF65-F5344CB8AC3E}">
        <p14:creationId xmlns:p14="http://schemas.microsoft.com/office/powerpoint/2010/main" xmlns="" val="39627656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4755FC-6F51-408B-9906-2D5871456B3A}" type="slidenum">
              <a:rPr lang="en-US"/>
              <a:pPr/>
              <a:t>2</a:t>
            </a:fld>
            <a:endParaRPr lang="en-US"/>
          </a:p>
        </p:txBody>
      </p:sp>
    </p:spTree>
    <p:extLst>
      <p:ext uri="{BB962C8B-B14F-4D97-AF65-F5344CB8AC3E}">
        <p14:creationId xmlns:p14="http://schemas.microsoft.com/office/powerpoint/2010/main" xmlns="" val="41251748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4755FC-6F51-408B-9906-2D5871456B3A}" type="slidenum">
              <a:rPr lang="en-US"/>
              <a:pPr/>
              <a:t>3</a:t>
            </a:fld>
            <a:endParaRPr lang="en-US"/>
          </a:p>
        </p:txBody>
      </p:sp>
    </p:spTree>
    <p:extLst>
      <p:ext uri="{BB962C8B-B14F-4D97-AF65-F5344CB8AC3E}">
        <p14:creationId xmlns:p14="http://schemas.microsoft.com/office/powerpoint/2010/main" xmlns="" val="30536126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4755FC-6F51-408B-9906-2D5871456B3A}" type="slidenum">
              <a:rPr lang="en-US"/>
              <a:pPr/>
              <a:t>4</a:t>
            </a:fld>
            <a:endParaRPr lang="en-US"/>
          </a:p>
        </p:txBody>
      </p:sp>
    </p:spTree>
    <p:extLst>
      <p:ext uri="{BB962C8B-B14F-4D97-AF65-F5344CB8AC3E}">
        <p14:creationId xmlns:p14="http://schemas.microsoft.com/office/powerpoint/2010/main" xmlns="" val="8773033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4755FC-6F51-408B-9906-2D5871456B3A}" type="slidenum">
              <a:rPr lang="en-US"/>
              <a:pPr/>
              <a:t>5</a:t>
            </a:fld>
            <a:endParaRPr lang="en-US"/>
          </a:p>
        </p:txBody>
      </p:sp>
    </p:spTree>
    <p:extLst>
      <p:ext uri="{BB962C8B-B14F-4D97-AF65-F5344CB8AC3E}">
        <p14:creationId xmlns:p14="http://schemas.microsoft.com/office/powerpoint/2010/main" xmlns="" val="17295295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4755FC-6F51-408B-9906-2D5871456B3A}" type="slidenum">
              <a:rPr lang="en-US"/>
              <a:pPr/>
              <a:t>6</a:t>
            </a:fld>
            <a:endParaRPr lang="en-US"/>
          </a:p>
        </p:txBody>
      </p:sp>
    </p:spTree>
    <p:extLst>
      <p:ext uri="{BB962C8B-B14F-4D97-AF65-F5344CB8AC3E}">
        <p14:creationId xmlns:p14="http://schemas.microsoft.com/office/powerpoint/2010/main" xmlns="" val="21436321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4755FC-6F51-408B-9906-2D5871456B3A}" type="slidenum">
              <a:rPr lang="en-US"/>
              <a:pPr/>
              <a:t>7</a:t>
            </a:fld>
            <a:endParaRPr lang="en-US"/>
          </a:p>
        </p:txBody>
      </p:sp>
    </p:spTree>
    <p:extLst>
      <p:ext uri="{BB962C8B-B14F-4D97-AF65-F5344CB8AC3E}">
        <p14:creationId xmlns:p14="http://schemas.microsoft.com/office/powerpoint/2010/main" xmlns="" val="11187240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4755FC-6F51-408B-9906-2D5871456B3A}" type="slidenum">
              <a:rPr lang="en-US"/>
              <a:pPr/>
              <a:t>8</a:t>
            </a:fld>
            <a:endParaRPr lang="en-US"/>
          </a:p>
        </p:txBody>
      </p:sp>
    </p:spTree>
    <p:extLst>
      <p:ext uri="{BB962C8B-B14F-4D97-AF65-F5344CB8AC3E}">
        <p14:creationId xmlns:p14="http://schemas.microsoft.com/office/powerpoint/2010/main" xmlns="" val="16975211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4755FC-6F51-408B-9906-2D5871456B3A}" type="slidenum">
              <a:rPr lang="en-US"/>
              <a:pPr/>
              <a:t>9</a:t>
            </a:fld>
            <a:endParaRPr lang="en-US"/>
          </a:p>
        </p:txBody>
      </p:sp>
    </p:spTree>
    <p:extLst>
      <p:ext uri="{BB962C8B-B14F-4D97-AF65-F5344CB8AC3E}">
        <p14:creationId xmlns:p14="http://schemas.microsoft.com/office/powerpoint/2010/main" xmlns="" val="20877927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7075AD95-C35D-4F71-9488-E2DBE0D4D5BB}" type="datetimeFigureOut">
              <a:rPr lang="en-US" smtClean="0"/>
              <a:pPr/>
              <a:t>5/2/2010</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29F153FE-961E-4CAC-8FDF-EE5B2012E465}"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075AD95-C35D-4F71-9488-E2DBE0D4D5BB}" type="datetimeFigureOut">
              <a:rPr lang="en-US" smtClean="0"/>
              <a:pPr/>
              <a:t>5/2/2010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9F153FE-961E-4CAC-8FDF-EE5B2012E46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075AD95-C35D-4F71-9488-E2DBE0D4D5BB}" type="datetimeFigureOut">
              <a:rPr lang="en-US" smtClean="0"/>
              <a:pPr/>
              <a:t>5/2/2010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9F153FE-961E-4CAC-8FDF-EE5B2012E46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075AD95-C35D-4F71-9488-E2DBE0D4D5BB}" type="datetimeFigureOut">
              <a:rPr lang="en-US" smtClean="0"/>
              <a:pPr/>
              <a:t>5/2/2010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9F153FE-961E-4CAC-8FDF-EE5B2012E46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7075AD95-C35D-4F71-9488-E2DBE0D4D5BB}" type="datetimeFigureOut">
              <a:rPr lang="en-US" smtClean="0"/>
              <a:pPr/>
              <a:t>5/2/2010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9F153FE-961E-4CAC-8FDF-EE5B2012E465}"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075AD95-C35D-4F71-9488-E2DBE0D4D5BB}" type="datetimeFigureOut">
              <a:rPr lang="en-US" smtClean="0"/>
              <a:pPr/>
              <a:t>5/2/2010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9F153FE-961E-4CAC-8FDF-EE5B2012E46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075AD95-C35D-4F71-9488-E2DBE0D4D5BB}" type="datetimeFigureOut">
              <a:rPr lang="en-US" smtClean="0"/>
              <a:pPr/>
              <a:t>5/2/2010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9F153FE-961E-4CAC-8FDF-EE5B2012E46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7075AD95-C35D-4F71-9488-E2DBE0D4D5BB}" type="datetimeFigureOut">
              <a:rPr lang="en-US" smtClean="0"/>
              <a:pPr/>
              <a:t>5/2/2010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9F153FE-961E-4CAC-8FDF-EE5B2012E46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7075AD95-C35D-4F71-9488-E2DBE0D4D5BB}" type="datetimeFigureOut">
              <a:rPr lang="en-US" smtClean="0"/>
              <a:pPr/>
              <a:t>5/2/2010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9F153FE-961E-4CAC-8FDF-EE5B2012E465}"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075AD95-C35D-4F71-9488-E2DBE0D4D5BB}" type="datetimeFigureOut">
              <a:rPr lang="en-US" smtClean="0"/>
              <a:pPr/>
              <a:t>5/2/2010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9F153FE-961E-4CAC-8FDF-EE5B2012E46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7075AD95-C35D-4F71-9488-E2DBE0D4D5BB}" type="datetimeFigureOut">
              <a:rPr lang="en-US" smtClean="0"/>
              <a:pPr/>
              <a:t>5/2/2010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9F153FE-961E-4CAC-8FDF-EE5B2012E465}"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7075AD95-C35D-4F71-9488-E2DBE0D4D5BB}" type="datetimeFigureOut">
              <a:rPr lang="en-US" smtClean="0"/>
              <a:pPr/>
              <a:t>5/2/2010</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29F153FE-961E-4CAC-8FDF-EE5B2012E465}"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Prophets Of Islam</a:t>
            </a:r>
            <a:endParaRPr lang="en-US" dirty="0"/>
          </a:p>
        </p:txBody>
      </p:sp>
      <p:sp>
        <p:nvSpPr>
          <p:cNvPr id="3" name="Subtitle 2"/>
          <p:cNvSpPr>
            <a:spLocks noGrp="1"/>
          </p:cNvSpPr>
          <p:nvPr>
            <p:ph type="subTitle" idx="1"/>
          </p:nvPr>
        </p:nvSpPr>
        <p:spPr>
          <a:xfrm>
            <a:off x="1432560" y="1850064"/>
            <a:ext cx="7406640" cy="2493336"/>
          </a:xfrm>
        </p:spPr>
        <p:txBody>
          <a:bodyPr>
            <a:normAutofit fontScale="92500"/>
          </a:bodyPr>
          <a:lstStyle/>
          <a:p>
            <a:pPr marL="541782" indent="-514350">
              <a:buFont typeface="+mj-lt"/>
              <a:buAutoNum type="arabicPeriod"/>
            </a:pPr>
            <a:r>
              <a:rPr lang="en-US" dirty="0" smtClean="0"/>
              <a:t>The six Pillars of </a:t>
            </a:r>
            <a:r>
              <a:rPr lang="en-US" dirty="0" err="1" smtClean="0"/>
              <a:t>Iman</a:t>
            </a:r>
            <a:endParaRPr lang="en-US" dirty="0" smtClean="0"/>
          </a:p>
          <a:p>
            <a:pPr marL="541782" indent="-514350">
              <a:buFont typeface="+mj-lt"/>
              <a:buAutoNum type="arabicPeriod"/>
            </a:pPr>
            <a:r>
              <a:rPr lang="en-US" dirty="0" smtClean="0"/>
              <a:t>Allah Sent Prophets to All Nations</a:t>
            </a:r>
          </a:p>
          <a:p>
            <a:pPr marL="541782" indent="-514350">
              <a:buFont typeface="+mj-lt"/>
              <a:buAutoNum type="arabicPeriod"/>
            </a:pPr>
            <a:r>
              <a:rPr lang="en-US" dirty="0" smtClean="0"/>
              <a:t>How many Prophets and Messengers did Allah Send?</a:t>
            </a:r>
          </a:p>
          <a:p>
            <a:pPr marL="541782" indent="-514350">
              <a:buFont typeface="+mj-lt"/>
              <a:buAutoNum type="arabicPeriod"/>
            </a:pPr>
            <a:r>
              <a:rPr lang="en-US" dirty="0" smtClean="0"/>
              <a:t>We Must Believe in All Prophets</a:t>
            </a:r>
          </a:p>
          <a:p>
            <a:pPr marL="541782" indent="-514350">
              <a:buFont typeface="+mj-lt"/>
              <a:buAutoNum type="arabicPeriod"/>
            </a:pPr>
            <a:r>
              <a:rPr lang="en-US" dirty="0" smtClean="0"/>
              <a:t>Names of Prophets Mentioned in The Holy Qur’an</a:t>
            </a:r>
          </a:p>
          <a:p>
            <a:endParaRPr lang="en-US"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Fast Facts</a:t>
            </a:r>
          </a:p>
        </p:txBody>
      </p:sp>
      <p:sp>
        <p:nvSpPr>
          <p:cNvPr id="3" name="Content Placeholder 2"/>
          <p:cNvSpPr>
            <a:spLocks noGrp="1"/>
          </p:cNvSpPr>
          <p:nvPr>
            <p:ph idx="1"/>
          </p:nvPr>
        </p:nvSpPr>
        <p:spPr/>
        <p:txBody>
          <a:bodyPr/>
          <a:lstStyle/>
          <a:p>
            <a:r>
              <a:rPr lang="en-US" dirty="0"/>
              <a:t>18 prophets’ names have been mentioned in </a:t>
            </a:r>
            <a:r>
              <a:rPr lang="en-US" dirty="0" err="1"/>
              <a:t>Surat-ul-An’aam</a:t>
            </a:r>
            <a:r>
              <a:rPr lang="en-US" dirty="0"/>
              <a:t> in four continuous </a:t>
            </a:r>
            <a:r>
              <a:rPr lang="en-US" dirty="0" err="1"/>
              <a:t>Ayaat</a:t>
            </a:r>
            <a:r>
              <a:rPr lang="en-US" dirty="0"/>
              <a:t>. (7:83-86)</a:t>
            </a:r>
          </a:p>
          <a:p>
            <a:r>
              <a:rPr lang="en-US" dirty="0"/>
              <a:t>The rest of the prophets have been mentioned in other </a:t>
            </a:r>
            <a:r>
              <a:rPr lang="en-US" dirty="0" err="1"/>
              <a:t>Suwar</a:t>
            </a:r>
            <a:r>
              <a:rPr lang="en-US" dirty="0"/>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Assignment</a:t>
            </a:r>
          </a:p>
        </p:txBody>
      </p:sp>
      <p:sp>
        <p:nvSpPr>
          <p:cNvPr id="3" name="Content Placeholder 2"/>
          <p:cNvSpPr>
            <a:spLocks noGrp="1"/>
          </p:cNvSpPr>
          <p:nvPr>
            <p:ph idx="1"/>
          </p:nvPr>
        </p:nvSpPr>
        <p:spPr/>
        <p:txBody>
          <a:bodyPr>
            <a:normAutofit fontScale="85000" lnSpcReduction="10000"/>
          </a:bodyPr>
          <a:lstStyle/>
          <a:p>
            <a:r>
              <a:rPr lang="en-US"/>
              <a:t>What is the significance of belief in prophets?</a:t>
            </a:r>
          </a:p>
          <a:p>
            <a:r>
              <a:rPr lang="en-US"/>
              <a:t>What are the Arabic words for prophet and messenger?</a:t>
            </a:r>
          </a:p>
          <a:p>
            <a:r>
              <a:rPr lang="en-US"/>
              <a:t>How did the prophets teach their people?</a:t>
            </a:r>
          </a:p>
          <a:p>
            <a:r>
              <a:rPr lang="en-US"/>
              <a:t>How can we be sure that Allah sent prohets to all nations?</a:t>
            </a:r>
          </a:p>
          <a:p>
            <a:r>
              <a:rPr lang="en-US"/>
              <a:t>Which Qur'anic verse tells that there are more prophets than are mentioned in the Qur'an?</a:t>
            </a:r>
          </a:p>
          <a:p>
            <a:r>
              <a:rPr lang="en-US"/>
              <a:t>Why couldn't an angel serve as an ideal prophet?</a:t>
            </a:r>
          </a:p>
        </p:txBody>
      </p:sp>
    </p:spTree>
    <p:extLst>
      <p:ext uri="{BB962C8B-B14F-4D97-AF65-F5344CB8AC3E}">
        <p14:creationId xmlns:p14="http://schemas.microsoft.com/office/powerpoint/2010/main" xmlns="" val="2446689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143000" y="533400"/>
          <a:ext cx="7543800" cy="5486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graphicEl>
                                              <a:dgm id="{EED45A18-A94C-43A0-B048-D5F6EE8A0A3F}"/>
                                            </p:graphicEl>
                                          </p:spTgt>
                                        </p:tgtEl>
                                        <p:attrNameLst>
                                          <p:attrName>style.visibility</p:attrName>
                                        </p:attrNameLst>
                                      </p:cBhvr>
                                      <p:to>
                                        <p:strVal val="visible"/>
                                      </p:to>
                                    </p:set>
                                    <p:animEffect transition="in" filter="fade">
                                      <p:cBhvr>
                                        <p:cTn id="7" dur="2000"/>
                                        <p:tgtEl>
                                          <p:spTgt spid="4">
                                            <p:graphicEl>
                                              <a:dgm id="{EED45A18-A94C-43A0-B048-D5F6EE8A0A3F}"/>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graphicEl>
                                              <a:dgm id="{67EC6276-FC7B-4A26-9DF2-9265B6FD0D4F}"/>
                                            </p:graphicEl>
                                          </p:spTgt>
                                        </p:tgtEl>
                                        <p:attrNameLst>
                                          <p:attrName>style.visibility</p:attrName>
                                        </p:attrNameLst>
                                      </p:cBhvr>
                                      <p:to>
                                        <p:strVal val="visible"/>
                                      </p:to>
                                    </p:set>
                                    <p:animEffect transition="in" filter="fade">
                                      <p:cBhvr>
                                        <p:cTn id="12" dur="2000"/>
                                        <p:tgtEl>
                                          <p:spTgt spid="4">
                                            <p:graphicEl>
                                              <a:dgm id="{67EC6276-FC7B-4A26-9DF2-9265B6FD0D4F}"/>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graphicEl>
                                              <a:dgm id="{FBCA6B5D-37B7-4016-A93F-271DA6736821}"/>
                                            </p:graphicEl>
                                          </p:spTgt>
                                        </p:tgtEl>
                                        <p:attrNameLst>
                                          <p:attrName>style.visibility</p:attrName>
                                        </p:attrNameLst>
                                      </p:cBhvr>
                                      <p:to>
                                        <p:strVal val="visible"/>
                                      </p:to>
                                    </p:set>
                                    <p:animEffect transition="in" filter="fade">
                                      <p:cBhvr>
                                        <p:cTn id="17" dur="2000"/>
                                        <p:tgtEl>
                                          <p:spTgt spid="4">
                                            <p:graphicEl>
                                              <a:dgm id="{FBCA6B5D-37B7-4016-A93F-271DA6736821}"/>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graphicEl>
                                              <a:dgm id="{A6F09CB9-76CF-4542-B98C-A40741C88CB6}"/>
                                            </p:graphicEl>
                                          </p:spTgt>
                                        </p:tgtEl>
                                        <p:attrNameLst>
                                          <p:attrName>style.visibility</p:attrName>
                                        </p:attrNameLst>
                                      </p:cBhvr>
                                      <p:to>
                                        <p:strVal val="visible"/>
                                      </p:to>
                                    </p:set>
                                    <p:animEffect transition="in" filter="fade">
                                      <p:cBhvr>
                                        <p:cTn id="22" dur="2000"/>
                                        <p:tgtEl>
                                          <p:spTgt spid="4">
                                            <p:graphicEl>
                                              <a:dgm id="{A6F09CB9-76CF-4542-B98C-A40741C88CB6}"/>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graphicEl>
                                              <a:dgm id="{6509A5D2-E577-4959-B297-4252473080D0}"/>
                                            </p:graphicEl>
                                          </p:spTgt>
                                        </p:tgtEl>
                                        <p:attrNameLst>
                                          <p:attrName>style.visibility</p:attrName>
                                        </p:attrNameLst>
                                      </p:cBhvr>
                                      <p:to>
                                        <p:strVal val="visible"/>
                                      </p:to>
                                    </p:set>
                                    <p:animEffect transition="in" filter="fade">
                                      <p:cBhvr>
                                        <p:cTn id="27" dur="2000"/>
                                        <p:tgtEl>
                                          <p:spTgt spid="4">
                                            <p:graphicEl>
                                              <a:dgm id="{6509A5D2-E577-4959-B297-4252473080D0}"/>
                                            </p:graphic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
                                            <p:graphicEl>
                                              <a:dgm id="{5BCAD903-EECA-4CD2-A1A4-022824180EF5}"/>
                                            </p:graphicEl>
                                          </p:spTgt>
                                        </p:tgtEl>
                                        <p:attrNameLst>
                                          <p:attrName>style.visibility</p:attrName>
                                        </p:attrNameLst>
                                      </p:cBhvr>
                                      <p:to>
                                        <p:strVal val="visible"/>
                                      </p:to>
                                    </p:set>
                                    <p:animEffect transition="in" filter="fade">
                                      <p:cBhvr>
                                        <p:cTn id="32" dur="2000"/>
                                        <p:tgtEl>
                                          <p:spTgt spid="4">
                                            <p:graphicEl>
                                              <a:dgm id="{5BCAD903-EECA-4CD2-A1A4-022824180EF5}"/>
                                            </p:graphic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
                                            <p:graphicEl>
                                              <a:dgm id="{3ECF10FB-D8B4-4067-84E4-6C09CD129559}"/>
                                            </p:graphicEl>
                                          </p:spTgt>
                                        </p:tgtEl>
                                        <p:attrNameLst>
                                          <p:attrName>style.visibility</p:attrName>
                                        </p:attrNameLst>
                                      </p:cBhvr>
                                      <p:to>
                                        <p:strVal val="visible"/>
                                      </p:to>
                                    </p:set>
                                    <p:animEffect transition="in" filter="fade">
                                      <p:cBhvr>
                                        <p:cTn id="37" dur="2000"/>
                                        <p:tgtEl>
                                          <p:spTgt spid="4">
                                            <p:graphicEl>
                                              <a:dgm id="{3ECF10FB-D8B4-4067-84E4-6C09CD129559}"/>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idx="1"/>
          </p:nvPr>
        </p:nvSpPr>
        <p:spPr/>
        <p:txBody>
          <a:bodyPr/>
          <a:lstStyle/>
          <a:p>
            <a:r>
              <a:rPr lang="en-US" dirty="0"/>
              <a:t>The Arabic word for prophet is </a:t>
            </a:r>
            <a:r>
              <a:rPr lang="en-US" dirty="0" err="1"/>
              <a:t>Nabi</a:t>
            </a:r>
            <a:endParaRPr lang="en-US" dirty="0"/>
          </a:p>
          <a:p>
            <a:r>
              <a:rPr lang="en-US" dirty="0"/>
              <a:t>Its plural is </a:t>
            </a:r>
            <a:r>
              <a:rPr lang="en-US" dirty="0" err="1"/>
              <a:t>Anbiya</a:t>
            </a:r>
            <a:r>
              <a:rPr lang="en-US" dirty="0"/>
              <a:t>’</a:t>
            </a:r>
          </a:p>
          <a:p>
            <a:r>
              <a:rPr lang="en-US" dirty="0"/>
              <a:t>The Arabic word for Messenger is </a:t>
            </a:r>
            <a:r>
              <a:rPr lang="en-US" dirty="0" err="1"/>
              <a:t>Rasool</a:t>
            </a:r>
            <a:endParaRPr lang="en-US" dirty="0"/>
          </a:p>
          <a:p>
            <a:r>
              <a:rPr lang="en-US" dirty="0"/>
              <a:t>Its plural is ‘</a:t>
            </a:r>
            <a:r>
              <a:rPr lang="en-US" dirty="0" err="1"/>
              <a:t>Rusul</a:t>
            </a:r>
            <a:r>
              <a:rPr lang="en-US" dirty="0"/>
              <a:t>’.</a:t>
            </a:r>
          </a:p>
          <a:p>
            <a:r>
              <a:rPr lang="en-US" dirty="0"/>
              <a:t>Prophets were all human beings.</a:t>
            </a:r>
          </a:p>
          <a:p>
            <a:r>
              <a:rPr lang="en-US" dirty="0"/>
              <a:t>They taught their people by example.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Allah Sent Prophets to All Nations</a:t>
            </a:r>
            <a:endParaRPr lang="en-US" dirty="0"/>
          </a:p>
        </p:txBody>
      </p:sp>
      <p:sp>
        <p:nvSpPr>
          <p:cNvPr id="3" name="Content Placeholder 2"/>
          <p:cNvSpPr>
            <a:spLocks noGrp="1"/>
          </p:cNvSpPr>
          <p:nvPr>
            <p:ph idx="1"/>
          </p:nvPr>
        </p:nvSpPr>
        <p:spPr/>
        <p:txBody>
          <a:bodyPr>
            <a:normAutofit fontScale="92500"/>
          </a:bodyPr>
          <a:lstStyle/>
          <a:p>
            <a:r>
              <a:rPr lang="en-US" dirty="0" smtClean="0"/>
              <a:t>Allah says in the Qur’an:</a:t>
            </a:r>
            <a:endParaRPr lang="ar-SA" dirty="0" smtClean="0"/>
          </a:p>
          <a:p>
            <a:pPr algn="r" rtl="1"/>
            <a:r>
              <a:rPr lang="ar-SA" b="1" dirty="0" smtClean="0"/>
              <a:t>وَلِكُلِّ أُمَّةٍ رَّسُولٌ</a:t>
            </a:r>
            <a:r>
              <a:rPr lang="en-US" b="1" dirty="0" smtClean="0"/>
              <a:t> </a:t>
            </a:r>
            <a:r>
              <a:rPr lang="ar-SA" b="1" dirty="0" smtClean="0"/>
              <a:t> </a:t>
            </a:r>
            <a:r>
              <a:rPr lang="ar-SA" sz="2400" b="1" dirty="0" smtClean="0"/>
              <a:t>(یونس:47)</a:t>
            </a:r>
            <a:endParaRPr lang="en-US" b="1" dirty="0" smtClean="0"/>
          </a:p>
          <a:p>
            <a:r>
              <a:rPr lang="en-US" dirty="0" smtClean="0"/>
              <a:t>And</a:t>
            </a:r>
            <a:r>
              <a:rPr lang="ar-SA" dirty="0" smtClean="0"/>
              <a:t> </a:t>
            </a:r>
            <a:r>
              <a:rPr lang="en-US" dirty="0" smtClean="0"/>
              <a:t>for every nation there is a Messenger. </a:t>
            </a:r>
            <a:endParaRPr lang="ar-SA" dirty="0" smtClean="0"/>
          </a:p>
          <a:p>
            <a:pPr algn="r" rtl="1">
              <a:spcBef>
                <a:spcPts val="1200"/>
              </a:spcBef>
            </a:pPr>
            <a:r>
              <a:rPr lang="ar-SA" sz="3500" b="1" dirty="0" smtClean="0"/>
              <a:t>إِنَّا أَرْسَلْنَاكَ بِالْحَقِّ بَشِيرًا وَنَذِيرًا وَإِن مِّنْ أُمَّةٍ إِلَّا خلَا فِيهَا نَذِيرٌ (فاطر:24)</a:t>
            </a:r>
          </a:p>
          <a:p>
            <a:pPr algn="just"/>
            <a:r>
              <a:rPr lang="en-US" dirty="0" smtClean="0"/>
              <a:t>Verily We have sent you in truth, as a bearer of glad tidings, and as a </a:t>
            </a:r>
            <a:r>
              <a:rPr lang="en-US" dirty="0" err="1" smtClean="0"/>
              <a:t>warner</a:t>
            </a:r>
            <a:r>
              <a:rPr lang="en-US" dirty="0" smtClean="0"/>
              <a:t>. And there never was a people, without a </a:t>
            </a:r>
            <a:r>
              <a:rPr lang="en-US" dirty="0" err="1" smtClean="0"/>
              <a:t>warner</a:t>
            </a:r>
            <a:r>
              <a:rPr lang="en-US" dirty="0" smtClean="0"/>
              <a:t> having lived among them (in the past). </a:t>
            </a:r>
            <a:r>
              <a:rPr lang="ar-SA" dirty="0" smtClean="0"/>
              <a:t> </a:t>
            </a:r>
            <a:r>
              <a:rPr lang="en-US" dirty="0" smtClean="0"/>
              <a:t>[35:24]</a:t>
            </a:r>
            <a:endParaRPr lang="en-US" sz="2400" dirty="0" smtClean="0"/>
          </a:p>
          <a:p>
            <a:endParaRPr lang="ar-SA" dirty="0" smtClean="0"/>
          </a:p>
          <a:p>
            <a:endParaRPr lang="ar-SA"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many Prophets and Messengers did Allah Send?</a:t>
            </a:r>
            <a:endParaRPr lang="en-US" dirty="0"/>
          </a:p>
        </p:txBody>
      </p:sp>
      <p:sp>
        <p:nvSpPr>
          <p:cNvPr id="3" name="Content Placeholder 2"/>
          <p:cNvSpPr>
            <a:spLocks noGrp="1"/>
          </p:cNvSpPr>
          <p:nvPr>
            <p:ph idx="1"/>
          </p:nvPr>
        </p:nvSpPr>
        <p:spPr/>
        <p:txBody>
          <a:bodyPr>
            <a:normAutofit/>
          </a:bodyPr>
          <a:lstStyle/>
          <a:p>
            <a:r>
              <a:rPr lang="en-US" dirty="0"/>
              <a:t>A </a:t>
            </a:r>
            <a:r>
              <a:rPr lang="en-US" dirty="0" err="1"/>
              <a:t>Hadith</a:t>
            </a:r>
            <a:r>
              <a:rPr lang="en-US" dirty="0"/>
              <a:t> reported by Imam Ahmad </a:t>
            </a:r>
            <a:r>
              <a:rPr lang="en-US" dirty="0" err="1"/>
              <a:t>ibn</a:t>
            </a:r>
            <a:r>
              <a:rPr lang="en-US" dirty="0"/>
              <a:t> </a:t>
            </a:r>
            <a:r>
              <a:rPr lang="en-US" dirty="0" err="1"/>
              <a:t>Hibban</a:t>
            </a:r>
            <a:r>
              <a:rPr lang="en-US" dirty="0"/>
              <a:t> on the authority of Abu </a:t>
            </a:r>
            <a:r>
              <a:rPr lang="en-US" dirty="0" err="1"/>
              <a:t>Tharr</a:t>
            </a:r>
            <a:r>
              <a:rPr lang="en-US" dirty="0"/>
              <a:t> puts the total number of messengers at 315 and prophets at 124000.</a:t>
            </a:r>
          </a:p>
          <a:p>
            <a:r>
              <a:rPr lang="en-US" dirty="0"/>
              <a:t>Only 25 prophets have been mentioned by name in the Qur’an.</a:t>
            </a:r>
          </a:p>
          <a:p>
            <a:r>
              <a:rPr lang="en-US" dirty="0"/>
              <a:t>But there is no contradiction between the Qur’an and </a:t>
            </a:r>
            <a:r>
              <a:rPr lang="en-US" dirty="0" err="1"/>
              <a:t>Hadith</a:t>
            </a:r>
            <a:r>
              <a:rPr lang="en-US" dirty="0"/>
              <a:t> as will become clear from the following Ayah.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 Must Believe in All Prophets</a:t>
            </a:r>
            <a:endParaRPr lang="en-US" dirty="0"/>
          </a:p>
        </p:txBody>
      </p:sp>
      <p:sp>
        <p:nvSpPr>
          <p:cNvPr id="3" name="Content Placeholder 2"/>
          <p:cNvSpPr>
            <a:spLocks noGrp="1"/>
          </p:cNvSpPr>
          <p:nvPr>
            <p:ph idx="1"/>
          </p:nvPr>
        </p:nvSpPr>
        <p:spPr/>
        <p:txBody>
          <a:bodyPr/>
          <a:lstStyle/>
          <a:p>
            <a:pPr algn="r" rtl="1"/>
            <a:r>
              <a:rPr lang="ar-SA" b="1" dirty="0" smtClean="0"/>
              <a:t>وَرُسُلاً قَدْ قَصَصْنَاهُمْ عَلَيْكَ مِن قَبْلُ وَرُسُلاً لَّمْ نَقْصُصْهُمْ عَلَيْكَ</a:t>
            </a:r>
            <a:r>
              <a:rPr lang="en-US" b="1" dirty="0" smtClean="0"/>
              <a:t>  </a:t>
            </a:r>
            <a:r>
              <a:rPr lang="ar-SA" b="1" dirty="0" smtClean="0"/>
              <a:t> (4:164)</a:t>
            </a:r>
          </a:p>
          <a:p>
            <a:pPr algn="l"/>
            <a:r>
              <a:rPr lang="en-US" dirty="0" smtClean="0"/>
              <a:t>And We told you about some messengers, while We did not tell you about others.</a:t>
            </a:r>
          </a:p>
          <a:p>
            <a:pPr algn="l"/>
            <a:r>
              <a:rPr lang="en-US" dirty="0" smtClean="0"/>
              <a:t>Muslims must believe in and respect all the prophets mentioned in the Qur’an.</a:t>
            </a:r>
          </a:p>
          <a:p>
            <a:pPr algn="l"/>
            <a:r>
              <a:rPr lang="en-US" dirty="0" smtClean="0"/>
              <a:t>They should believe that Allah sent many prophets and messengers whose names are not known and respect them too.</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1435608" y="304800"/>
            <a:ext cx="7498080" cy="5943600"/>
          </a:xfrm>
          <a:prstGeom prst="rect">
            <a:avLst/>
          </a:prstGeom>
        </p:spPr>
        <p:txBody>
          <a:bodyPr>
            <a:normAutofit fontScale="92500"/>
          </a:bodyPr>
          <a:lstStyle/>
          <a:p>
            <a:pPr marL="365760" marR="0" lvl="0" indent="-283464" algn="r" defTabSz="914400" rtl="1" eaLnBrk="1" fontAlgn="auto" latinLnBrk="0" hangingPunct="1">
              <a:lnSpc>
                <a:spcPct val="100000"/>
              </a:lnSpc>
              <a:spcBef>
                <a:spcPts val="600"/>
              </a:spcBef>
              <a:spcAft>
                <a:spcPts val="0"/>
              </a:spcAft>
              <a:buClr>
                <a:schemeClr val="accent1"/>
              </a:buClr>
              <a:buSzPct val="80000"/>
              <a:buFont typeface="Wingdings 2"/>
              <a:buChar char=""/>
              <a:tabLst/>
              <a:defRPr/>
            </a:pPr>
            <a:r>
              <a:rPr kumimoji="0" lang="ar-SA" sz="3200" b="1" i="0" u="none" strike="noStrike" kern="1200" cap="none" spc="0" normalizeH="0" baseline="0" noProof="0" dirty="0" smtClean="0">
                <a:ln>
                  <a:noFill/>
                </a:ln>
                <a:solidFill>
                  <a:schemeClr val="tx1"/>
                </a:solidFill>
                <a:effectLst/>
                <a:uLnTx/>
                <a:uFillTx/>
                <a:latin typeface="+mn-lt"/>
                <a:ea typeface="+mn-ea"/>
                <a:cs typeface="+mn-cs"/>
              </a:rPr>
              <a:t>آمَنَ الرَّسُولُ بِمَا أُنزِلَ إِلَيْهِ مِن رَّبِّهِ وَالْمُؤْمِنُونَ كُلٌّ آمَنَ بِاللّهِ وَمَلآئِكَتِهِ وَكُتُبِهِ وَرُسُلِهِ لاَ نُفَرِّقُ بَيْنَ أَحَدٍ مِّن رُّسُلِهِ وَقَالُواْ سَمِعْنَا وَأَطَعْنَا غُفْرَانَكَ رَبَّنَا وَإِلَيْكَ الْمَصِيرُ</a:t>
            </a:r>
            <a:endParaRPr kumimoji="0" lang="en-US" sz="3200" b="1"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83464" algn="just"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The Messenger believed in what has been revealed to him from his Lord, as do the men of faith. Each one (of them) believes in Allah, His angels, His books, and His apostles. "We make no distinction (they say) between one and another of His apostles." And they say: "We hear, and we obey: (We seek) Your forgiveness, our Lord, and to You is the end of all journeys."</a:t>
            </a:r>
            <a:endParaRPr kumimoji="0" lang="en-US" sz="32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20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20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Names of Prophets Mentioned in The Holy Qur’an</a:t>
            </a:r>
            <a:endParaRPr lang="en-US" dirty="0"/>
          </a:p>
        </p:txBody>
      </p:sp>
      <p:sp>
        <p:nvSpPr>
          <p:cNvPr id="3" name="Content Placeholder 2"/>
          <p:cNvSpPr>
            <a:spLocks noGrp="1"/>
          </p:cNvSpPr>
          <p:nvPr>
            <p:ph idx="1"/>
          </p:nvPr>
        </p:nvSpPr>
        <p:spPr/>
        <p:txBody>
          <a:bodyPr/>
          <a:lstStyle/>
          <a:p>
            <a:endParaRPr lang="en-US" dirty="0" smtClean="0"/>
          </a:p>
          <a:p>
            <a:endParaRPr lang="en-US" dirty="0"/>
          </a:p>
        </p:txBody>
      </p:sp>
      <p:graphicFrame>
        <p:nvGraphicFramePr>
          <p:cNvPr id="4" name="Table 3"/>
          <p:cNvGraphicFramePr>
            <a:graphicFrameLocks noGrp="1"/>
          </p:cNvGraphicFramePr>
          <p:nvPr/>
        </p:nvGraphicFramePr>
        <p:xfrm>
          <a:off x="1524000" y="1397000"/>
          <a:ext cx="6934201" cy="5191760"/>
        </p:xfrm>
        <a:graphic>
          <a:graphicData uri="http://schemas.openxmlformats.org/drawingml/2006/table">
            <a:tbl>
              <a:tblPr firstRow="1" bandRow="1">
                <a:tableStyleId>{5C22544A-7EE6-4342-B048-85BDC9FD1C3A}</a:tableStyleId>
              </a:tblPr>
              <a:tblGrid>
                <a:gridCol w="606743"/>
                <a:gridCol w="2974657"/>
                <a:gridCol w="3352801"/>
              </a:tblGrid>
              <a:tr h="370840">
                <a:tc>
                  <a:txBody>
                    <a:bodyPr/>
                    <a:lstStyle/>
                    <a:p>
                      <a:pPr algn="ctr"/>
                      <a:endParaRPr lang="en-US" dirty="0"/>
                    </a:p>
                  </a:txBody>
                  <a:tcPr/>
                </a:tc>
                <a:tc>
                  <a:txBody>
                    <a:bodyPr/>
                    <a:lstStyle/>
                    <a:p>
                      <a:pPr algn="ctr"/>
                      <a:r>
                        <a:rPr lang="en-US" dirty="0" err="1" smtClean="0"/>
                        <a:t>Qur’anic</a:t>
                      </a:r>
                      <a:r>
                        <a:rPr lang="en-US" dirty="0" smtClean="0"/>
                        <a:t> Name</a:t>
                      </a:r>
                      <a:endParaRPr lang="en-US" dirty="0"/>
                    </a:p>
                  </a:txBody>
                  <a:tcPr/>
                </a:tc>
                <a:tc>
                  <a:txBody>
                    <a:bodyPr/>
                    <a:lstStyle/>
                    <a:p>
                      <a:pPr algn="ctr"/>
                      <a:r>
                        <a:rPr lang="en-US" dirty="0" smtClean="0"/>
                        <a:t>Biblical Name</a:t>
                      </a:r>
                    </a:p>
                  </a:txBody>
                  <a:tcPr/>
                </a:tc>
              </a:tr>
              <a:tr h="370840">
                <a:tc>
                  <a:txBody>
                    <a:bodyPr/>
                    <a:lstStyle/>
                    <a:p>
                      <a:pPr algn="ctr"/>
                      <a:r>
                        <a:rPr lang="en-US" dirty="0" smtClean="0"/>
                        <a:t>1</a:t>
                      </a:r>
                      <a:endParaRPr lang="en-US" dirty="0"/>
                    </a:p>
                  </a:txBody>
                  <a:tcPr/>
                </a:tc>
                <a:tc>
                  <a:txBody>
                    <a:bodyPr/>
                    <a:lstStyle/>
                    <a:p>
                      <a:r>
                        <a:rPr lang="en-US" dirty="0" smtClean="0"/>
                        <a:t>Adam</a:t>
                      </a:r>
                      <a:endParaRPr lang="en-US" dirty="0"/>
                    </a:p>
                  </a:txBody>
                  <a:tcPr/>
                </a:tc>
                <a:tc>
                  <a:txBody>
                    <a:bodyPr/>
                    <a:lstStyle/>
                    <a:p>
                      <a:r>
                        <a:rPr lang="en-US" dirty="0" smtClean="0"/>
                        <a:t>Adam</a:t>
                      </a:r>
                    </a:p>
                  </a:txBody>
                  <a:tcPr/>
                </a:tc>
              </a:tr>
              <a:tr h="370840">
                <a:tc>
                  <a:txBody>
                    <a:bodyPr/>
                    <a:lstStyle/>
                    <a:p>
                      <a:pPr algn="ctr"/>
                      <a:r>
                        <a:rPr lang="en-US" dirty="0" smtClean="0"/>
                        <a:t>2</a:t>
                      </a:r>
                      <a:endParaRPr lang="en-US" dirty="0"/>
                    </a:p>
                  </a:txBody>
                  <a:tcPr/>
                </a:tc>
                <a:tc>
                  <a:txBody>
                    <a:bodyPr/>
                    <a:lstStyle/>
                    <a:p>
                      <a:r>
                        <a:rPr lang="en-US" dirty="0" err="1" smtClean="0"/>
                        <a:t>Idrees</a:t>
                      </a:r>
                      <a:endParaRPr lang="en-US" dirty="0"/>
                    </a:p>
                  </a:txBody>
                  <a:tcPr/>
                </a:tc>
                <a:tc>
                  <a:txBody>
                    <a:bodyPr/>
                    <a:lstStyle/>
                    <a:p>
                      <a:r>
                        <a:rPr lang="en-US" dirty="0" smtClean="0"/>
                        <a:t>Enoch</a:t>
                      </a:r>
                    </a:p>
                  </a:txBody>
                  <a:tcPr/>
                </a:tc>
              </a:tr>
              <a:tr h="370840">
                <a:tc>
                  <a:txBody>
                    <a:bodyPr/>
                    <a:lstStyle/>
                    <a:p>
                      <a:pPr algn="ctr"/>
                      <a:r>
                        <a:rPr lang="en-US" dirty="0" smtClean="0"/>
                        <a:t>3</a:t>
                      </a:r>
                      <a:endParaRPr lang="en-US" dirty="0"/>
                    </a:p>
                  </a:txBody>
                  <a:tcPr/>
                </a:tc>
                <a:tc>
                  <a:txBody>
                    <a:bodyPr/>
                    <a:lstStyle/>
                    <a:p>
                      <a:r>
                        <a:rPr lang="en-US" dirty="0" err="1" smtClean="0"/>
                        <a:t>Nuh</a:t>
                      </a:r>
                      <a:endParaRPr lang="en-US" dirty="0"/>
                    </a:p>
                  </a:txBody>
                  <a:tcPr/>
                </a:tc>
                <a:tc>
                  <a:txBody>
                    <a:bodyPr/>
                    <a:lstStyle/>
                    <a:p>
                      <a:r>
                        <a:rPr lang="en-US" dirty="0" smtClean="0"/>
                        <a:t>Noah</a:t>
                      </a:r>
                    </a:p>
                  </a:txBody>
                  <a:tcPr/>
                </a:tc>
              </a:tr>
              <a:tr h="370840">
                <a:tc>
                  <a:txBody>
                    <a:bodyPr/>
                    <a:lstStyle/>
                    <a:p>
                      <a:pPr algn="ctr"/>
                      <a:r>
                        <a:rPr lang="en-US" dirty="0" smtClean="0"/>
                        <a:t>4</a:t>
                      </a:r>
                      <a:endParaRPr lang="en-US" dirty="0"/>
                    </a:p>
                  </a:txBody>
                  <a:tcPr/>
                </a:tc>
                <a:tc>
                  <a:txBody>
                    <a:bodyPr/>
                    <a:lstStyle/>
                    <a:p>
                      <a:r>
                        <a:rPr lang="en-US" dirty="0" err="1" smtClean="0"/>
                        <a:t>Hud</a:t>
                      </a:r>
                      <a:endParaRPr lang="en-US" dirty="0"/>
                    </a:p>
                  </a:txBody>
                  <a:tcPr/>
                </a:tc>
                <a:tc>
                  <a:txBody>
                    <a:bodyPr/>
                    <a:lstStyle/>
                    <a:p>
                      <a:endParaRPr lang="en-US" dirty="0" smtClean="0"/>
                    </a:p>
                  </a:txBody>
                  <a:tcPr/>
                </a:tc>
              </a:tr>
              <a:tr h="370840">
                <a:tc>
                  <a:txBody>
                    <a:bodyPr/>
                    <a:lstStyle/>
                    <a:p>
                      <a:pPr algn="ctr"/>
                      <a:r>
                        <a:rPr lang="en-US" dirty="0" smtClean="0"/>
                        <a:t>5</a:t>
                      </a:r>
                      <a:endParaRPr lang="en-US" dirty="0"/>
                    </a:p>
                  </a:txBody>
                  <a:tcPr/>
                </a:tc>
                <a:tc>
                  <a:txBody>
                    <a:bodyPr/>
                    <a:lstStyle/>
                    <a:p>
                      <a:r>
                        <a:rPr lang="en-US" dirty="0" err="1" smtClean="0"/>
                        <a:t>Salih</a:t>
                      </a:r>
                      <a:endParaRPr lang="en-US" dirty="0"/>
                    </a:p>
                  </a:txBody>
                  <a:tcPr/>
                </a:tc>
                <a:tc>
                  <a:txBody>
                    <a:bodyPr/>
                    <a:lstStyle/>
                    <a:p>
                      <a:endParaRPr lang="en-US" dirty="0" smtClean="0"/>
                    </a:p>
                  </a:txBody>
                  <a:tcPr/>
                </a:tc>
              </a:tr>
              <a:tr h="370840">
                <a:tc>
                  <a:txBody>
                    <a:bodyPr/>
                    <a:lstStyle/>
                    <a:p>
                      <a:pPr algn="ctr"/>
                      <a:r>
                        <a:rPr lang="en-US" dirty="0" smtClean="0"/>
                        <a:t>6</a:t>
                      </a:r>
                      <a:endParaRPr lang="en-US" dirty="0"/>
                    </a:p>
                  </a:txBody>
                  <a:tcPr/>
                </a:tc>
                <a:tc>
                  <a:txBody>
                    <a:bodyPr/>
                    <a:lstStyle/>
                    <a:p>
                      <a:r>
                        <a:rPr lang="en-US" dirty="0" err="1" smtClean="0"/>
                        <a:t>Ibraheem</a:t>
                      </a:r>
                      <a:endParaRPr lang="en-US" dirty="0"/>
                    </a:p>
                  </a:txBody>
                  <a:tcPr/>
                </a:tc>
                <a:tc>
                  <a:txBody>
                    <a:bodyPr/>
                    <a:lstStyle/>
                    <a:p>
                      <a:r>
                        <a:rPr lang="en-US" dirty="0" smtClean="0"/>
                        <a:t>Abraham</a:t>
                      </a:r>
                    </a:p>
                  </a:txBody>
                  <a:tcPr/>
                </a:tc>
              </a:tr>
              <a:tr h="370840">
                <a:tc>
                  <a:txBody>
                    <a:bodyPr/>
                    <a:lstStyle/>
                    <a:p>
                      <a:pPr algn="ctr"/>
                      <a:r>
                        <a:rPr lang="en-US" dirty="0" smtClean="0"/>
                        <a:t>7</a:t>
                      </a:r>
                      <a:endParaRPr lang="en-US" dirty="0"/>
                    </a:p>
                  </a:txBody>
                  <a:tcPr/>
                </a:tc>
                <a:tc>
                  <a:txBody>
                    <a:bodyPr/>
                    <a:lstStyle/>
                    <a:p>
                      <a:r>
                        <a:rPr lang="en-US" dirty="0" err="1" smtClean="0"/>
                        <a:t>Isma’eel</a:t>
                      </a:r>
                      <a:endParaRPr lang="en-US" dirty="0"/>
                    </a:p>
                  </a:txBody>
                  <a:tcPr/>
                </a:tc>
                <a:tc>
                  <a:txBody>
                    <a:bodyPr/>
                    <a:lstStyle/>
                    <a:p>
                      <a:r>
                        <a:rPr lang="en-US" dirty="0" smtClean="0"/>
                        <a:t>Ishmael</a:t>
                      </a:r>
                    </a:p>
                  </a:txBody>
                  <a:tcPr/>
                </a:tc>
              </a:tr>
              <a:tr h="370840">
                <a:tc>
                  <a:txBody>
                    <a:bodyPr/>
                    <a:lstStyle/>
                    <a:p>
                      <a:pPr algn="ctr"/>
                      <a:r>
                        <a:rPr lang="en-US" dirty="0" smtClean="0"/>
                        <a:t>8</a:t>
                      </a:r>
                      <a:endParaRPr lang="en-US" dirty="0"/>
                    </a:p>
                  </a:txBody>
                  <a:tcPr/>
                </a:tc>
                <a:tc>
                  <a:txBody>
                    <a:bodyPr/>
                    <a:lstStyle/>
                    <a:p>
                      <a:r>
                        <a:rPr lang="en-US" dirty="0" err="1" smtClean="0"/>
                        <a:t>Ishaq</a:t>
                      </a:r>
                      <a:endParaRPr lang="en-US" dirty="0"/>
                    </a:p>
                  </a:txBody>
                  <a:tcPr/>
                </a:tc>
                <a:tc>
                  <a:txBody>
                    <a:bodyPr/>
                    <a:lstStyle/>
                    <a:p>
                      <a:r>
                        <a:rPr lang="en-US" dirty="0" smtClean="0"/>
                        <a:t>Isaac</a:t>
                      </a:r>
                    </a:p>
                  </a:txBody>
                  <a:tcPr/>
                </a:tc>
              </a:tr>
              <a:tr h="370840">
                <a:tc>
                  <a:txBody>
                    <a:bodyPr/>
                    <a:lstStyle/>
                    <a:p>
                      <a:pPr algn="ctr"/>
                      <a:r>
                        <a:rPr lang="en-US" dirty="0" smtClean="0"/>
                        <a:t>9</a:t>
                      </a:r>
                      <a:endParaRPr lang="en-US" dirty="0"/>
                    </a:p>
                  </a:txBody>
                  <a:tcPr/>
                </a:tc>
                <a:tc>
                  <a:txBody>
                    <a:bodyPr/>
                    <a:lstStyle/>
                    <a:p>
                      <a:r>
                        <a:rPr lang="en-US" dirty="0" err="1" smtClean="0"/>
                        <a:t>Lut</a:t>
                      </a:r>
                      <a:endParaRPr lang="en-US" dirty="0"/>
                    </a:p>
                  </a:txBody>
                  <a:tcPr/>
                </a:tc>
                <a:tc>
                  <a:txBody>
                    <a:bodyPr/>
                    <a:lstStyle/>
                    <a:p>
                      <a:r>
                        <a:rPr lang="en-US" dirty="0" smtClean="0"/>
                        <a:t>Lot</a:t>
                      </a:r>
                    </a:p>
                  </a:txBody>
                  <a:tcPr/>
                </a:tc>
              </a:tr>
              <a:tr h="370840">
                <a:tc>
                  <a:txBody>
                    <a:bodyPr/>
                    <a:lstStyle/>
                    <a:p>
                      <a:pPr algn="ctr"/>
                      <a:r>
                        <a:rPr lang="en-US" dirty="0" smtClean="0"/>
                        <a:t>10</a:t>
                      </a:r>
                      <a:endParaRPr lang="en-US" dirty="0"/>
                    </a:p>
                  </a:txBody>
                  <a:tcPr/>
                </a:tc>
                <a:tc>
                  <a:txBody>
                    <a:bodyPr/>
                    <a:lstStyle/>
                    <a:p>
                      <a:r>
                        <a:rPr lang="en-US" dirty="0" err="1" smtClean="0"/>
                        <a:t>Ya’qoob</a:t>
                      </a:r>
                      <a:endParaRPr lang="en-US" dirty="0"/>
                    </a:p>
                  </a:txBody>
                  <a:tcPr/>
                </a:tc>
                <a:tc>
                  <a:txBody>
                    <a:bodyPr/>
                    <a:lstStyle/>
                    <a:p>
                      <a:r>
                        <a:rPr lang="en-US" dirty="0" smtClean="0"/>
                        <a:t>Jacob</a:t>
                      </a:r>
                    </a:p>
                  </a:txBody>
                  <a:tcPr/>
                </a:tc>
              </a:tr>
              <a:tr h="370840">
                <a:tc>
                  <a:txBody>
                    <a:bodyPr/>
                    <a:lstStyle/>
                    <a:p>
                      <a:pPr algn="ctr"/>
                      <a:r>
                        <a:rPr lang="en-US" dirty="0" smtClean="0"/>
                        <a:t>11</a:t>
                      </a:r>
                      <a:endParaRPr lang="en-US" dirty="0"/>
                    </a:p>
                  </a:txBody>
                  <a:tcPr/>
                </a:tc>
                <a:tc>
                  <a:txBody>
                    <a:bodyPr/>
                    <a:lstStyle/>
                    <a:p>
                      <a:r>
                        <a:rPr lang="en-US" dirty="0" err="1" smtClean="0"/>
                        <a:t>Yousuf</a:t>
                      </a:r>
                      <a:endParaRPr lang="en-US" dirty="0"/>
                    </a:p>
                  </a:txBody>
                  <a:tcPr/>
                </a:tc>
                <a:tc>
                  <a:txBody>
                    <a:bodyPr/>
                    <a:lstStyle/>
                    <a:p>
                      <a:r>
                        <a:rPr lang="en-US" dirty="0" smtClean="0"/>
                        <a:t>Joseph</a:t>
                      </a:r>
                    </a:p>
                  </a:txBody>
                  <a:tcPr/>
                </a:tc>
              </a:tr>
              <a:tr h="370840">
                <a:tc>
                  <a:txBody>
                    <a:bodyPr/>
                    <a:lstStyle/>
                    <a:p>
                      <a:pPr algn="ctr"/>
                      <a:r>
                        <a:rPr lang="en-US" dirty="0" smtClean="0"/>
                        <a:t>12</a:t>
                      </a:r>
                      <a:endParaRPr lang="en-US" dirty="0"/>
                    </a:p>
                  </a:txBody>
                  <a:tcPr/>
                </a:tc>
                <a:tc>
                  <a:txBody>
                    <a:bodyPr/>
                    <a:lstStyle/>
                    <a:p>
                      <a:r>
                        <a:rPr lang="en-US" dirty="0" err="1" smtClean="0"/>
                        <a:t>Shu’ayb</a:t>
                      </a:r>
                      <a:endParaRPr lang="en-US" dirty="0"/>
                    </a:p>
                  </a:txBody>
                  <a:tcPr/>
                </a:tc>
                <a:tc>
                  <a:txBody>
                    <a:bodyPr/>
                    <a:lstStyle/>
                    <a:p>
                      <a:endParaRPr lang="en-US" dirty="0" smtClean="0"/>
                    </a:p>
                  </a:txBody>
                  <a:tcPr/>
                </a:tc>
              </a:tr>
              <a:tr h="370840">
                <a:tc>
                  <a:txBody>
                    <a:bodyPr/>
                    <a:lstStyle/>
                    <a:p>
                      <a:pPr algn="ctr"/>
                      <a:r>
                        <a:rPr lang="en-US" dirty="0" smtClean="0"/>
                        <a:t>13</a:t>
                      </a:r>
                      <a:endParaRPr lang="en-US" dirty="0"/>
                    </a:p>
                  </a:txBody>
                  <a:tcPr/>
                </a:tc>
                <a:tc>
                  <a:txBody>
                    <a:bodyPr/>
                    <a:lstStyle/>
                    <a:p>
                      <a:r>
                        <a:rPr lang="en-US" dirty="0" err="1" smtClean="0"/>
                        <a:t>Ayyoob</a:t>
                      </a:r>
                      <a:endParaRPr lang="en-US" dirty="0"/>
                    </a:p>
                  </a:txBody>
                  <a:tcPr/>
                </a:tc>
                <a:tc>
                  <a:txBody>
                    <a:bodyPr/>
                    <a:lstStyle/>
                    <a:p>
                      <a:r>
                        <a:rPr lang="en-US" dirty="0" smtClean="0"/>
                        <a:t>Job</a:t>
                      </a:r>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Names of Prophets Mentioned in The Holy Qur’an</a:t>
            </a:r>
            <a:endParaRPr lang="en-US" dirty="0"/>
          </a:p>
        </p:txBody>
      </p:sp>
      <p:sp>
        <p:nvSpPr>
          <p:cNvPr id="3" name="Content Placeholder 2"/>
          <p:cNvSpPr>
            <a:spLocks noGrp="1"/>
          </p:cNvSpPr>
          <p:nvPr>
            <p:ph idx="1"/>
          </p:nvPr>
        </p:nvSpPr>
        <p:spPr/>
        <p:txBody>
          <a:bodyPr/>
          <a:lstStyle/>
          <a:p>
            <a:endParaRPr lang="en-US" dirty="0" smtClean="0"/>
          </a:p>
          <a:p>
            <a:endParaRPr lang="en-US" dirty="0"/>
          </a:p>
        </p:txBody>
      </p:sp>
      <p:graphicFrame>
        <p:nvGraphicFramePr>
          <p:cNvPr id="4" name="Table 3"/>
          <p:cNvGraphicFramePr>
            <a:graphicFrameLocks noGrp="1"/>
          </p:cNvGraphicFramePr>
          <p:nvPr/>
        </p:nvGraphicFramePr>
        <p:xfrm>
          <a:off x="1600200" y="1676400"/>
          <a:ext cx="6934201" cy="4820920"/>
        </p:xfrm>
        <a:graphic>
          <a:graphicData uri="http://schemas.openxmlformats.org/drawingml/2006/table">
            <a:tbl>
              <a:tblPr firstRow="1" bandRow="1">
                <a:tableStyleId>{5C22544A-7EE6-4342-B048-85BDC9FD1C3A}</a:tableStyleId>
              </a:tblPr>
              <a:tblGrid>
                <a:gridCol w="606743"/>
                <a:gridCol w="2974657"/>
                <a:gridCol w="3352801"/>
              </a:tblGrid>
              <a:tr h="370840">
                <a:tc>
                  <a:txBody>
                    <a:bodyPr/>
                    <a:lstStyle/>
                    <a:p>
                      <a:pPr algn="ctr"/>
                      <a:endParaRPr lang="en-US" dirty="0"/>
                    </a:p>
                  </a:txBody>
                  <a:tcPr/>
                </a:tc>
                <a:tc>
                  <a:txBody>
                    <a:bodyPr/>
                    <a:lstStyle/>
                    <a:p>
                      <a:pPr algn="ctr"/>
                      <a:r>
                        <a:rPr lang="en-US" dirty="0" err="1" smtClean="0"/>
                        <a:t>Qur’anic</a:t>
                      </a:r>
                      <a:r>
                        <a:rPr lang="en-US" dirty="0" smtClean="0"/>
                        <a:t> Name</a:t>
                      </a:r>
                      <a:endParaRPr lang="en-US" dirty="0"/>
                    </a:p>
                  </a:txBody>
                  <a:tcPr/>
                </a:tc>
                <a:tc>
                  <a:txBody>
                    <a:bodyPr/>
                    <a:lstStyle/>
                    <a:p>
                      <a:pPr algn="ctr"/>
                      <a:r>
                        <a:rPr lang="en-US" dirty="0" smtClean="0"/>
                        <a:t>Biblical Name</a:t>
                      </a:r>
                    </a:p>
                  </a:txBody>
                  <a:tcPr/>
                </a:tc>
              </a:tr>
              <a:tr h="370840">
                <a:tc>
                  <a:txBody>
                    <a:bodyPr/>
                    <a:lstStyle/>
                    <a:p>
                      <a:pPr algn="ctr"/>
                      <a:r>
                        <a:rPr lang="en-US" dirty="0" smtClean="0"/>
                        <a:t>14</a:t>
                      </a:r>
                      <a:endParaRPr lang="en-US" dirty="0"/>
                    </a:p>
                  </a:txBody>
                  <a:tcPr/>
                </a:tc>
                <a:tc>
                  <a:txBody>
                    <a:bodyPr/>
                    <a:lstStyle/>
                    <a:p>
                      <a:r>
                        <a:rPr lang="en-US" dirty="0" smtClean="0"/>
                        <a:t>Musa</a:t>
                      </a:r>
                      <a:endParaRPr lang="en-US" dirty="0"/>
                    </a:p>
                  </a:txBody>
                  <a:tcPr/>
                </a:tc>
                <a:tc>
                  <a:txBody>
                    <a:bodyPr/>
                    <a:lstStyle/>
                    <a:p>
                      <a:r>
                        <a:rPr lang="en-US" dirty="0" smtClean="0"/>
                        <a:t>Moses</a:t>
                      </a:r>
                    </a:p>
                  </a:txBody>
                  <a:tcPr/>
                </a:tc>
              </a:tr>
              <a:tr h="370840">
                <a:tc>
                  <a:txBody>
                    <a:bodyPr/>
                    <a:lstStyle/>
                    <a:p>
                      <a:pPr algn="ctr"/>
                      <a:r>
                        <a:rPr lang="en-US" dirty="0" smtClean="0"/>
                        <a:t>15</a:t>
                      </a:r>
                      <a:endParaRPr lang="en-US" dirty="0"/>
                    </a:p>
                  </a:txBody>
                  <a:tcPr/>
                </a:tc>
                <a:tc>
                  <a:txBody>
                    <a:bodyPr/>
                    <a:lstStyle/>
                    <a:p>
                      <a:r>
                        <a:rPr lang="en-US" dirty="0" err="1" smtClean="0"/>
                        <a:t>Haroon</a:t>
                      </a:r>
                      <a:endParaRPr lang="en-US" dirty="0"/>
                    </a:p>
                  </a:txBody>
                  <a:tcPr/>
                </a:tc>
                <a:tc>
                  <a:txBody>
                    <a:bodyPr/>
                    <a:lstStyle/>
                    <a:p>
                      <a:r>
                        <a:rPr lang="en-US" dirty="0" smtClean="0"/>
                        <a:t>Aaron</a:t>
                      </a:r>
                    </a:p>
                  </a:txBody>
                  <a:tcPr/>
                </a:tc>
              </a:tr>
              <a:tr h="370840">
                <a:tc>
                  <a:txBody>
                    <a:bodyPr/>
                    <a:lstStyle/>
                    <a:p>
                      <a:pPr algn="ctr"/>
                      <a:r>
                        <a:rPr lang="en-US" dirty="0" smtClean="0"/>
                        <a:t>16</a:t>
                      </a:r>
                      <a:endParaRPr lang="en-US" dirty="0"/>
                    </a:p>
                  </a:txBody>
                  <a:tcPr/>
                </a:tc>
                <a:tc>
                  <a:txBody>
                    <a:bodyPr/>
                    <a:lstStyle/>
                    <a:p>
                      <a:r>
                        <a:rPr lang="en-US" dirty="0" err="1" smtClean="0"/>
                        <a:t>Thul-kifl</a:t>
                      </a:r>
                      <a:endParaRPr lang="en-US" dirty="0"/>
                    </a:p>
                  </a:txBody>
                  <a:tcPr/>
                </a:tc>
                <a:tc>
                  <a:txBody>
                    <a:bodyPr/>
                    <a:lstStyle/>
                    <a:p>
                      <a:r>
                        <a:rPr lang="en-US" dirty="0" smtClean="0"/>
                        <a:t>Ezekiel</a:t>
                      </a:r>
                    </a:p>
                  </a:txBody>
                  <a:tcPr/>
                </a:tc>
              </a:tr>
              <a:tr h="370840">
                <a:tc>
                  <a:txBody>
                    <a:bodyPr/>
                    <a:lstStyle/>
                    <a:p>
                      <a:pPr algn="ctr"/>
                      <a:r>
                        <a:rPr lang="en-US" dirty="0" smtClean="0"/>
                        <a:t>17</a:t>
                      </a:r>
                      <a:endParaRPr lang="en-US" dirty="0"/>
                    </a:p>
                  </a:txBody>
                  <a:tcPr/>
                </a:tc>
                <a:tc>
                  <a:txBody>
                    <a:bodyPr/>
                    <a:lstStyle/>
                    <a:p>
                      <a:r>
                        <a:rPr lang="en-US" dirty="0" err="1" smtClean="0"/>
                        <a:t>Dawood</a:t>
                      </a:r>
                      <a:endParaRPr lang="en-US" dirty="0"/>
                    </a:p>
                  </a:txBody>
                  <a:tcPr/>
                </a:tc>
                <a:tc>
                  <a:txBody>
                    <a:bodyPr/>
                    <a:lstStyle/>
                    <a:p>
                      <a:r>
                        <a:rPr lang="en-US" dirty="0" smtClean="0"/>
                        <a:t>David</a:t>
                      </a:r>
                    </a:p>
                  </a:txBody>
                  <a:tcPr/>
                </a:tc>
              </a:tr>
              <a:tr h="370840">
                <a:tc>
                  <a:txBody>
                    <a:bodyPr/>
                    <a:lstStyle/>
                    <a:p>
                      <a:pPr algn="ctr"/>
                      <a:r>
                        <a:rPr lang="en-US" dirty="0" smtClean="0"/>
                        <a:t>18</a:t>
                      </a:r>
                      <a:endParaRPr lang="en-US" dirty="0"/>
                    </a:p>
                  </a:txBody>
                  <a:tcPr/>
                </a:tc>
                <a:tc>
                  <a:txBody>
                    <a:bodyPr/>
                    <a:lstStyle/>
                    <a:p>
                      <a:r>
                        <a:rPr lang="en-US" dirty="0" err="1" smtClean="0"/>
                        <a:t>Suleyman</a:t>
                      </a:r>
                      <a:endParaRPr lang="en-US" dirty="0"/>
                    </a:p>
                  </a:txBody>
                  <a:tcPr/>
                </a:tc>
                <a:tc>
                  <a:txBody>
                    <a:bodyPr/>
                    <a:lstStyle/>
                    <a:p>
                      <a:r>
                        <a:rPr lang="en-US" dirty="0" smtClean="0"/>
                        <a:t>Solomon</a:t>
                      </a:r>
                    </a:p>
                  </a:txBody>
                  <a:tcPr/>
                </a:tc>
              </a:tr>
              <a:tr h="370840">
                <a:tc>
                  <a:txBody>
                    <a:bodyPr/>
                    <a:lstStyle/>
                    <a:p>
                      <a:pPr algn="ctr"/>
                      <a:r>
                        <a:rPr lang="en-US" dirty="0" smtClean="0"/>
                        <a:t>19</a:t>
                      </a:r>
                      <a:endParaRPr lang="en-US" dirty="0"/>
                    </a:p>
                  </a:txBody>
                  <a:tcPr/>
                </a:tc>
                <a:tc>
                  <a:txBody>
                    <a:bodyPr/>
                    <a:lstStyle/>
                    <a:p>
                      <a:r>
                        <a:rPr lang="en-US" dirty="0" err="1" smtClean="0"/>
                        <a:t>Ilyas</a:t>
                      </a:r>
                      <a:endParaRPr lang="en-US" dirty="0"/>
                    </a:p>
                  </a:txBody>
                  <a:tcPr/>
                </a:tc>
                <a:tc>
                  <a:txBody>
                    <a:bodyPr/>
                    <a:lstStyle/>
                    <a:p>
                      <a:r>
                        <a:rPr lang="en-US" dirty="0" smtClean="0"/>
                        <a:t>Elias</a:t>
                      </a:r>
                    </a:p>
                  </a:txBody>
                  <a:tcPr/>
                </a:tc>
              </a:tr>
              <a:tr h="370840">
                <a:tc>
                  <a:txBody>
                    <a:bodyPr/>
                    <a:lstStyle/>
                    <a:p>
                      <a:pPr algn="ctr"/>
                      <a:r>
                        <a:rPr lang="en-US" dirty="0" smtClean="0"/>
                        <a:t>20</a:t>
                      </a:r>
                      <a:endParaRPr lang="en-US" dirty="0"/>
                    </a:p>
                  </a:txBody>
                  <a:tcPr/>
                </a:tc>
                <a:tc>
                  <a:txBody>
                    <a:bodyPr/>
                    <a:lstStyle/>
                    <a:p>
                      <a:r>
                        <a:rPr lang="en-US" dirty="0" smtClean="0"/>
                        <a:t>Al-</a:t>
                      </a:r>
                      <a:r>
                        <a:rPr lang="en-US" dirty="0" err="1" smtClean="0"/>
                        <a:t>Yasa</a:t>
                      </a:r>
                      <a:r>
                        <a:rPr lang="en-US" dirty="0" smtClean="0"/>
                        <a:t>’</a:t>
                      </a:r>
                      <a:endParaRPr lang="en-US" dirty="0"/>
                    </a:p>
                  </a:txBody>
                  <a:tcPr/>
                </a:tc>
                <a:tc>
                  <a:txBody>
                    <a:bodyPr/>
                    <a:lstStyle/>
                    <a:p>
                      <a:r>
                        <a:rPr lang="en-US" dirty="0" smtClean="0"/>
                        <a:t>Elisha</a:t>
                      </a:r>
                    </a:p>
                  </a:txBody>
                  <a:tcPr/>
                </a:tc>
              </a:tr>
              <a:tr h="370840">
                <a:tc>
                  <a:txBody>
                    <a:bodyPr/>
                    <a:lstStyle/>
                    <a:p>
                      <a:pPr algn="ctr"/>
                      <a:r>
                        <a:rPr lang="en-US" dirty="0" smtClean="0"/>
                        <a:t>21</a:t>
                      </a:r>
                      <a:endParaRPr lang="en-US" dirty="0"/>
                    </a:p>
                  </a:txBody>
                  <a:tcPr/>
                </a:tc>
                <a:tc>
                  <a:txBody>
                    <a:bodyPr/>
                    <a:lstStyle/>
                    <a:p>
                      <a:r>
                        <a:rPr lang="en-US" dirty="0" err="1" smtClean="0"/>
                        <a:t>Younus</a:t>
                      </a:r>
                      <a:endParaRPr lang="en-US" dirty="0"/>
                    </a:p>
                  </a:txBody>
                  <a:tcPr/>
                </a:tc>
                <a:tc>
                  <a:txBody>
                    <a:bodyPr/>
                    <a:lstStyle/>
                    <a:p>
                      <a:r>
                        <a:rPr lang="en-US" dirty="0" smtClean="0"/>
                        <a:t>Jonah</a:t>
                      </a:r>
                    </a:p>
                  </a:txBody>
                  <a:tcPr/>
                </a:tc>
              </a:tr>
              <a:tr h="370840">
                <a:tc>
                  <a:txBody>
                    <a:bodyPr/>
                    <a:lstStyle/>
                    <a:p>
                      <a:pPr algn="ctr"/>
                      <a:r>
                        <a:rPr lang="en-US" dirty="0" smtClean="0"/>
                        <a:t>22</a:t>
                      </a:r>
                      <a:endParaRPr lang="en-US" dirty="0"/>
                    </a:p>
                  </a:txBody>
                  <a:tcPr/>
                </a:tc>
                <a:tc>
                  <a:txBody>
                    <a:bodyPr/>
                    <a:lstStyle/>
                    <a:p>
                      <a:r>
                        <a:rPr lang="en-US" dirty="0" err="1" smtClean="0"/>
                        <a:t>Zakariyya</a:t>
                      </a:r>
                      <a:endParaRPr lang="en-US" dirty="0"/>
                    </a:p>
                  </a:txBody>
                  <a:tcPr/>
                </a:tc>
                <a:tc>
                  <a:txBody>
                    <a:bodyPr/>
                    <a:lstStyle/>
                    <a:p>
                      <a:r>
                        <a:rPr lang="en-US" dirty="0" smtClean="0"/>
                        <a:t>Zachariah</a:t>
                      </a:r>
                    </a:p>
                  </a:txBody>
                  <a:tcPr/>
                </a:tc>
              </a:tr>
              <a:tr h="370840">
                <a:tc>
                  <a:txBody>
                    <a:bodyPr/>
                    <a:lstStyle/>
                    <a:p>
                      <a:pPr algn="ctr"/>
                      <a:r>
                        <a:rPr lang="en-US" dirty="0" smtClean="0"/>
                        <a:t>23</a:t>
                      </a:r>
                      <a:endParaRPr lang="en-US" dirty="0"/>
                    </a:p>
                  </a:txBody>
                  <a:tcPr/>
                </a:tc>
                <a:tc>
                  <a:txBody>
                    <a:bodyPr/>
                    <a:lstStyle/>
                    <a:p>
                      <a:r>
                        <a:rPr lang="en-US" dirty="0" err="1" smtClean="0"/>
                        <a:t>Yahya</a:t>
                      </a:r>
                      <a:endParaRPr lang="en-US" dirty="0"/>
                    </a:p>
                  </a:txBody>
                  <a:tcPr/>
                </a:tc>
                <a:tc>
                  <a:txBody>
                    <a:bodyPr/>
                    <a:lstStyle/>
                    <a:p>
                      <a:r>
                        <a:rPr lang="en-US" dirty="0" smtClean="0"/>
                        <a:t>John</a:t>
                      </a:r>
                    </a:p>
                  </a:txBody>
                  <a:tcPr/>
                </a:tc>
              </a:tr>
              <a:tr h="370840">
                <a:tc>
                  <a:txBody>
                    <a:bodyPr/>
                    <a:lstStyle/>
                    <a:p>
                      <a:pPr algn="ctr"/>
                      <a:r>
                        <a:rPr lang="en-US" dirty="0" smtClean="0"/>
                        <a:t>24</a:t>
                      </a:r>
                      <a:endParaRPr lang="en-US" dirty="0"/>
                    </a:p>
                  </a:txBody>
                  <a:tcPr/>
                </a:tc>
                <a:tc>
                  <a:txBody>
                    <a:bodyPr/>
                    <a:lstStyle/>
                    <a:p>
                      <a:r>
                        <a:rPr lang="en-US" dirty="0" smtClean="0"/>
                        <a:t>‘Isa</a:t>
                      </a:r>
                      <a:endParaRPr lang="en-US" dirty="0"/>
                    </a:p>
                  </a:txBody>
                  <a:tcPr/>
                </a:tc>
                <a:tc>
                  <a:txBody>
                    <a:bodyPr/>
                    <a:lstStyle/>
                    <a:p>
                      <a:r>
                        <a:rPr lang="en-US" dirty="0" smtClean="0"/>
                        <a:t>Jesus</a:t>
                      </a:r>
                    </a:p>
                  </a:txBody>
                  <a:tcPr/>
                </a:tc>
              </a:tr>
              <a:tr h="370840">
                <a:tc>
                  <a:txBody>
                    <a:bodyPr/>
                    <a:lstStyle/>
                    <a:p>
                      <a:pPr algn="ctr"/>
                      <a:r>
                        <a:rPr lang="en-US" dirty="0" smtClean="0"/>
                        <a:t>25</a:t>
                      </a:r>
                      <a:endParaRPr lang="en-US" dirty="0"/>
                    </a:p>
                  </a:txBody>
                  <a:tcPr/>
                </a:tc>
                <a:tc>
                  <a:txBody>
                    <a:bodyPr/>
                    <a:lstStyle/>
                    <a:p>
                      <a:r>
                        <a:rPr lang="en-US" dirty="0" smtClean="0"/>
                        <a:t>Muhammad</a:t>
                      </a:r>
                      <a:endParaRPr lang="en-US" dirty="0"/>
                    </a:p>
                  </a:txBody>
                  <a:tcPr/>
                </a:tc>
                <a:tc>
                  <a:txBody>
                    <a:bodyPr/>
                    <a:lstStyle/>
                    <a:p>
                      <a:endParaRPr lang="en-US" dirty="0" smtClean="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86</TotalTime>
  <Words>602</Words>
  <Application>Microsoft Office PowerPoint</Application>
  <PresentationFormat>On-screen Show (4:3)</PresentationFormat>
  <Paragraphs>136</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Solstice</vt:lpstr>
      <vt:lpstr>Prophets Of Islam</vt:lpstr>
      <vt:lpstr>Slide 2</vt:lpstr>
      <vt:lpstr>Introduction</vt:lpstr>
      <vt:lpstr>Allah Sent Prophets to All Nations</vt:lpstr>
      <vt:lpstr>How many Prophets and Messengers did Allah Send?</vt:lpstr>
      <vt:lpstr>We Must Believe in All Prophets</vt:lpstr>
      <vt:lpstr>Slide 7</vt:lpstr>
      <vt:lpstr>Names of Prophets Mentioned in The Holy Qur’an</vt:lpstr>
      <vt:lpstr>Names of Prophets Mentioned in The Holy Qur’an</vt:lpstr>
      <vt:lpstr>Fast Facts</vt:lpstr>
      <vt:lpstr>Assignment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Prophets Of Islam</dc:title>
  <dc:creator>ADMIN</dc:creator>
  <cp:lastModifiedBy>IHS</cp:lastModifiedBy>
  <cp:revision>26</cp:revision>
  <dcterms:created xsi:type="dcterms:W3CDTF">2011-04-17T05:34:57Z</dcterms:created>
  <dcterms:modified xsi:type="dcterms:W3CDTF">2010-05-02T06:20:45Z</dcterms:modified>
</cp:coreProperties>
</file>