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380" autoAdjust="0"/>
  </p:normalViewPr>
  <p:slideViewPr>
    <p:cSldViewPr>
      <p:cViewPr varScale="1">
        <p:scale>
          <a:sx n="63" d="100"/>
          <a:sy n="63" d="100"/>
        </p:scale>
        <p:origin x="-33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CCCEDA-6B71-4907-841C-778D873BF202}" type="datetimeFigureOut">
              <a:rPr lang="en-US" smtClean="0"/>
              <a:pPr/>
              <a:t>10/30/2012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7D06DD-2A2D-45A8-9CD6-F6CE435E2A5E}" type="slidenum">
              <a:rPr lang="en-US" smtClean="0"/>
              <a:pPr/>
              <a:t>‹#›</a:t>
            </a:fld>
            <a:endParaRPr lang="en-US"/>
          </a:p>
        </p:txBody>
      </p:sp>
    </p:spTree>
    <p:extLst>
      <p:ext uri="{BB962C8B-B14F-4D97-AF65-F5344CB8AC3E}">
        <p14:creationId xmlns:p14="http://schemas.microsoft.com/office/powerpoint/2010/main" val="555010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47D06DD-2A2D-45A8-9CD6-F6CE435E2A5E}"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341E0E79-1224-4EF4-BC08-C4CD52F8B628}" type="datetimeFigureOut">
              <a:rPr lang="en-US" smtClean="0"/>
              <a:pPr/>
              <a:t>10/30/2012</a:t>
            </a:fld>
            <a:endParaRPr lang="en-US" dirty="0"/>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dirty="0"/>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1046A045-32E4-4A2E-91BA-04662B88827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1E0E79-1224-4EF4-BC08-C4CD52F8B628}" type="datetimeFigureOut">
              <a:rPr lang="en-US" smtClean="0"/>
              <a:pPr/>
              <a:t>10/30/2012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46A045-32E4-4A2E-91BA-04662B88827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1E0E79-1224-4EF4-BC08-C4CD52F8B628}" type="datetimeFigureOut">
              <a:rPr lang="en-US" smtClean="0"/>
              <a:pPr/>
              <a:t>10/30/2012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46A045-32E4-4A2E-91BA-04662B88827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341E0E79-1224-4EF4-BC08-C4CD52F8B628}" type="datetimeFigureOut">
              <a:rPr lang="en-US" smtClean="0"/>
              <a:pPr/>
              <a:t>10/30/2012</a:t>
            </a:fld>
            <a:endParaRPr lang="en-US" dirty="0"/>
          </a:p>
        </p:txBody>
      </p:sp>
      <p:sp>
        <p:nvSpPr>
          <p:cNvPr id="5" name="Footer Placeholder 4"/>
          <p:cNvSpPr>
            <a:spLocks noGrp="1"/>
          </p:cNvSpPr>
          <p:nvPr>
            <p:ph type="ftr" sz="quarter" idx="11"/>
          </p:nvPr>
        </p:nvSpPr>
        <p:spPr>
          <a:xfrm>
            <a:off x="457200" y="6480969"/>
            <a:ext cx="4260056" cy="300831"/>
          </a:xfrm>
        </p:spPr>
        <p:txBody>
          <a:bodyPr/>
          <a:lstStyle/>
          <a:p>
            <a:endParaRPr lang="en-US" dirty="0"/>
          </a:p>
        </p:txBody>
      </p:sp>
      <p:sp>
        <p:nvSpPr>
          <p:cNvPr id="6" name="Slide Number Placeholder 5"/>
          <p:cNvSpPr>
            <a:spLocks noGrp="1"/>
          </p:cNvSpPr>
          <p:nvPr>
            <p:ph type="sldNum" sz="quarter" idx="12"/>
          </p:nvPr>
        </p:nvSpPr>
        <p:spPr/>
        <p:txBody>
          <a:bodyPr/>
          <a:lstStyle/>
          <a:p>
            <a:fld id="{1046A045-32E4-4A2E-91BA-04662B88827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Date Placeholder 3"/>
          <p:cNvSpPr>
            <a:spLocks noGrp="1"/>
          </p:cNvSpPr>
          <p:nvPr>
            <p:ph type="dt" sz="half" idx="10"/>
          </p:nvPr>
        </p:nvSpPr>
        <p:spPr>
          <a:xfrm>
            <a:off x="6955632" y="6477000"/>
            <a:ext cx="2133600" cy="304800"/>
          </a:xfrm>
        </p:spPr>
        <p:txBody>
          <a:bodyPr/>
          <a:lstStyle/>
          <a:p>
            <a:fld id="{341E0E79-1224-4EF4-BC08-C4CD52F8B628}" type="datetimeFigureOut">
              <a:rPr lang="en-US" smtClean="0"/>
              <a:pPr/>
              <a:t>10/30/2012</a:t>
            </a:fld>
            <a:endParaRPr lang="en-US" dirty="0"/>
          </a:p>
        </p:txBody>
      </p:sp>
      <p:sp>
        <p:nvSpPr>
          <p:cNvPr id="5" name="Footer Placeholder 4"/>
          <p:cNvSpPr>
            <a:spLocks noGrp="1"/>
          </p:cNvSpPr>
          <p:nvPr>
            <p:ph type="ftr" sz="quarter" idx="11"/>
          </p:nvPr>
        </p:nvSpPr>
        <p:spPr>
          <a:xfrm>
            <a:off x="2619376" y="6480969"/>
            <a:ext cx="4260056" cy="300831"/>
          </a:xfrm>
        </p:spPr>
        <p:txBody>
          <a:bodyPr/>
          <a:lstStyle/>
          <a:p>
            <a:endParaRPr lang="en-US" dirty="0"/>
          </a:p>
        </p:txBody>
      </p:sp>
      <p:sp>
        <p:nvSpPr>
          <p:cNvPr id="6" name="Slide Number Placeholder 5"/>
          <p:cNvSpPr>
            <a:spLocks noGrp="1"/>
          </p:cNvSpPr>
          <p:nvPr>
            <p:ph type="sldNum" sz="quarter" idx="12"/>
          </p:nvPr>
        </p:nvSpPr>
        <p:spPr>
          <a:xfrm>
            <a:off x="8451056" y="809624"/>
            <a:ext cx="502920" cy="300831"/>
          </a:xfrm>
        </p:spPr>
        <p:txBody>
          <a:bodyPr/>
          <a:lstStyle/>
          <a:p>
            <a:fld id="{1046A045-32E4-4A2E-91BA-04662B888274}" type="slidenum">
              <a:rPr lang="en-US" smtClean="0"/>
              <a:pPr/>
              <a:t>‹#›</a:t>
            </a:fld>
            <a:endParaRPr lang="en-US" dirty="0"/>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341E0E79-1224-4EF4-BC08-C4CD52F8B628}" type="datetimeFigureOut">
              <a:rPr lang="en-US" smtClean="0"/>
              <a:pPr/>
              <a:t>10/30/2012</a:t>
            </a:fld>
            <a:endParaRPr lang="en-US" dirty="0"/>
          </a:p>
        </p:txBody>
      </p:sp>
      <p:sp>
        <p:nvSpPr>
          <p:cNvPr id="6" name="Footer Placeholder 5"/>
          <p:cNvSpPr>
            <a:spLocks noGrp="1"/>
          </p:cNvSpPr>
          <p:nvPr>
            <p:ph type="ftr" sz="quarter" idx="11"/>
          </p:nvPr>
        </p:nvSpPr>
        <p:spPr>
          <a:xfrm>
            <a:off x="457200" y="6480969"/>
            <a:ext cx="4260056" cy="301752"/>
          </a:xfrm>
        </p:spPr>
        <p:txBody>
          <a:bodyPr/>
          <a:lstStyle/>
          <a:p>
            <a:endParaRPr lang="en-US" dirty="0"/>
          </a:p>
        </p:txBody>
      </p:sp>
      <p:sp>
        <p:nvSpPr>
          <p:cNvPr id="7" name="Slide Number Placeholder 6"/>
          <p:cNvSpPr>
            <a:spLocks noGrp="1"/>
          </p:cNvSpPr>
          <p:nvPr>
            <p:ph type="sldNum" sz="quarter" idx="12"/>
          </p:nvPr>
        </p:nvSpPr>
        <p:spPr>
          <a:xfrm>
            <a:off x="7589520" y="6480969"/>
            <a:ext cx="502920" cy="301752"/>
          </a:xfrm>
        </p:spPr>
        <p:txBody>
          <a:bodyPr/>
          <a:lstStyle/>
          <a:p>
            <a:fld id="{1046A045-32E4-4A2E-91BA-04662B88827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341E0E79-1224-4EF4-BC08-C4CD52F8B628}" type="datetimeFigureOut">
              <a:rPr lang="en-US" smtClean="0"/>
              <a:pPr/>
              <a:t>10/30/2012</a:t>
            </a:fld>
            <a:endParaRPr lang="en-US" dirty="0"/>
          </a:p>
        </p:txBody>
      </p:sp>
      <p:sp>
        <p:nvSpPr>
          <p:cNvPr id="8" name="Footer Placeholder 7"/>
          <p:cNvSpPr>
            <a:spLocks noGrp="1"/>
          </p:cNvSpPr>
          <p:nvPr>
            <p:ph type="ftr" sz="quarter" idx="11"/>
          </p:nvPr>
        </p:nvSpPr>
        <p:spPr>
          <a:xfrm>
            <a:off x="457200" y="6480969"/>
            <a:ext cx="4261104" cy="301752"/>
          </a:xfrm>
        </p:spPr>
        <p:txBody>
          <a:bodyPr/>
          <a:lstStyle/>
          <a:p>
            <a:endParaRPr lang="en-US" dirty="0"/>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1046A045-32E4-4A2E-91BA-04662B88827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41E0E79-1224-4EF4-BC08-C4CD52F8B628}" type="datetimeFigureOut">
              <a:rPr lang="en-US" smtClean="0"/>
              <a:pPr/>
              <a:t>10/30/2012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046A045-32E4-4A2E-91BA-04662B88827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341E0E79-1224-4EF4-BC08-C4CD52F8B628}" type="datetimeFigureOut">
              <a:rPr lang="en-US" smtClean="0"/>
              <a:pPr/>
              <a:t>10/30/2012</a:t>
            </a:fld>
            <a:endParaRPr lang="en-US" dirty="0"/>
          </a:p>
        </p:txBody>
      </p:sp>
      <p:sp>
        <p:nvSpPr>
          <p:cNvPr id="3" name="Footer Placeholder 2"/>
          <p:cNvSpPr>
            <a:spLocks noGrp="1"/>
          </p:cNvSpPr>
          <p:nvPr>
            <p:ph type="ftr" sz="quarter" idx="11"/>
          </p:nvPr>
        </p:nvSpPr>
        <p:spPr>
          <a:xfrm>
            <a:off x="457200" y="6481890"/>
            <a:ext cx="4260056" cy="300831"/>
          </a:xfrm>
        </p:spPr>
        <p:txBody>
          <a:bodyPr/>
          <a:lstStyle/>
          <a:p>
            <a:endParaRPr lang="en-US" dirty="0"/>
          </a:p>
        </p:txBody>
      </p:sp>
      <p:sp>
        <p:nvSpPr>
          <p:cNvPr id="4" name="Slide Number Placeholder 3"/>
          <p:cNvSpPr>
            <a:spLocks noGrp="1"/>
          </p:cNvSpPr>
          <p:nvPr>
            <p:ph type="sldNum" sz="quarter" idx="12"/>
          </p:nvPr>
        </p:nvSpPr>
        <p:spPr>
          <a:xfrm>
            <a:off x="7589520" y="6480969"/>
            <a:ext cx="502920" cy="301752"/>
          </a:xfrm>
        </p:spPr>
        <p:txBody>
          <a:bodyPr/>
          <a:lstStyle/>
          <a:p>
            <a:fld id="{1046A045-32E4-4A2E-91BA-04662B88827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341E0E79-1224-4EF4-BC08-C4CD52F8B628}" type="datetimeFigureOut">
              <a:rPr lang="en-US" smtClean="0"/>
              <a:pPr/>
              <a:t>10/30/2012</a:t>
            </a:fld>
            <a:endParaRPr lang="en-US" dirty="0"/>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dirty="0"/>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1046A045-32E4-4A2E-91BA-04662B88827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341E0E79-1224-4EF4-BC08-C4CD52F8B628}" type="datetimeFigureOut">
              <a:rPr lang="en-US" smtClean="0"/>
              <a:pPr/>
              <a:t>10/30/2012</a:t>
            </a:fld>
            <a:endParaRPr lang="en-US" dirty="0"/>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dirty="0"/>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1046A045-32E4-4A2E-91BA-04662B88827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341E0E79-1224-4EF4-BC08-C4CD52F8B628}" type="datetimeFigureOut">
              <a:rPr lang="en-US" smtClean="0"/>
              <a:pPr/>
              <a:t>10/30/2012</a:t>
            </a:fld>
            <a:endParaRPr lang="en-US" dirty="0"/>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dirty="0"/>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1046A045-32E4-4A2E-91BA-04662B888274}"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tx1"/>
                </a:solidFill>
              </a:rPr>
              <a:t>Gazwat </a:t>
            </a:r>
            <a:r>
              <a:rPr lang="en-US" b="1" dirty="0" err="1" smtClean="0">
                <a:solidFill>
                  <a:schemeClr val="tx1"/>
                </a:solidFill>
              </a:rPr>
              <a:t>Tabook</a:t>
            </a:r>
            <a:r>
              <a:rPr lang="en-US" b="1" dirty="0" smtClean="0">
                <a:solidFill>
                  <a:schemeClr val="tx1"/>
                </a:solidFill>
              </a:rPr>
              <a:t>: Fifty Days In the Harsh Desert</a:t>
            </a:r>
            <a:endParaRPr lang="en-US" b="1" dirty="0">
              <a:solidFill>
                <a:schemeClr val="tx1"/>
              </a:solidFill>
            </a:endParaRPr>
          </a:p>
        </p:txBody>
      </p:sp>
      <p:sp>
        <p:nvSpPr>
          <p:cNvPr id="3" name="Content Placeholder 2"/>
          <p:cNvSpPr>
            <a:spLocks noGrp="1"/>
          </p:cNvSpPr>
          <p:nvPr>
            <p:ph idx="1"/>
          </p:nvPr>
        </p:nvSpPr>
        <p:spPr/>
        <p:txBody>
          <a:bodyPr>
            <a:normAutofit fontScale="85000" lnSpcReduction="20000"/>
          </a:bodyPr>
          <a:lstStyle/>
          <a:p>
            <a:r>
              <a:rPr lang="en-US" b="1" dirty="0" smtClean="0">
                <a:effectLst>
                  <a:outerShdw blurRad="38100" dist="38100" dir="2700000" algn="tl">
                    <a:srgbClr val="000000">
                      <a:alpha val="43137"/>
                    </a:srgbClr>
                  </a:outerShdw>
                </a:effectLst>
              </a:rPr>
              <a:t>The Great Threat From The North</a:t>
            </a:r>
          </a:p>
          <a:p>
            <a:r>
              <a:rPr lang="en-US" b="1" dirty="0" smtClean="0">
                <a:effectLst>
                  <a:outerShdw blurRad="38100" dist="38100" dir="2700000" algn="tl">
                    <a:srgbClr val="000000">
                      <a:alpha val="43137"/>
                    </a:srgbClr>
                  </a:outerShdw>
                </a:effectLst>
              </a:rPr>
              <a:t>After the Battle of Hunayn the only threat that remained for the Muslims was the Roman Empire.</a:t>
            </a:r>
          </a:p>
          <a:p>
            <a:r>
              <a:rPr lang="en-US" b="1" dirty="0" smtClean="0">
                <a:effectLst>
                  <a:outerShdw blurRad="38100" dist="38100" dir="2700000" algn="tl">
                    <a:srgbClr val="000000">
                      <a:alpha val="43137"/>
                    </a:srgbClr>
                  </a:outerShdw>
                </a:effectLst>
              </a:rPr>
              <a:t>There were rumors that the Roman Emperor was planning a campaign against the Muslims.</a:t>
            </a:r>
          </a:p>
          <a:p>
            <a:r>
              <a:rPr lang="en-US" b="1" dirty="0" smtClean="0">
                <a:effectLst>
                  <a:outerShdw blurRad="38100" dist="38100" dir="2700000" algn="tl">
                    <a:srgbClr val="000000">
                      <a:alpha val="43137"/>
                    </a:srgbClr>
                  </a:outerShdw>
                </a:effectLst>
              </a:rPr>
              <a:t>Reports of an imminent attack were carried to Madinah by the traders. They told of an enormous well equipped army of about fifty thousand fighters in addition to Arabian tribes who allied with Byzantines.</a:t>
            </a:r>
          </a:p>
          <a:p>
            <a:r>
              <a:rPr lang="en-US" b="1" dirty="0" smtClean="0">
                <a:effectLst>
                  <a:outerShdw blurRad="38100" dist="38100" dir="2700000" algn="tl">
                    <a:srgbClr val="000000">
                      <a:alpha val="43137"/>
                    </a:srgbClr>
                  </a:outerShdw>
                </a:effectLst>
              </a:rPr>
              <a:t>The army had reached Al-</a:t>
            </a:r>
            <a:r>
              <a:rPr lang="en-US" b="1" dirty="0" err="1" smtClean="0">
                <a:effectLst>
                  <a:outerShdw blurRad="38100" dist="38100" dir="2700000" algn="tl">
                    <a:srgbClr val="000000">
                      <a:alpha val="43137"/>
                    </a:srgbClr>
                  </a:outerShdw>
                </a:effectLst>
              </a:rPr>
              <a:t>Balqaa</a:t>
            </a:r>
            <a:r>
              <a:rPr lang="en-US" b="1" dirty="0" smtClean="0">
                <a:effectLst>
                  <a:outerShdw blurRad="38100" dist="38100" dir="2700000" algn="tl">
                    <a:srgbClr val="000000">
                      <a:alpha val="43137"/>
                    </a:srgbClr>
                  </a:outerShdw>
                </a:effectLst>
              </a:rPr>
              <a:t> an area in Jordan. </a:t>
            </a: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73808"/>
          </a:xfrm>
        </p:spPr>
        <p:txBody>
          <a:bodyPr>
            <a:normAutofit fontScale="92500"/>
          </a:bodyPr>
          <a:lstStyle/>
          <a:p>
            <a:r>
              <a:rPr lang="en-US" b="1" dirty="0" smtClean="0">
                <a:effectLst>
                  <a:outerShdw blurRad="38100" dist="38100" dir="2700000" algn="tl">
                    <a:srgbClr val="000000">
                      <a:alpha val="43137"/>
                    </a:srgbClr>
                  </a:outerShdw>
                </a:effectLst>
              </a:rPr>
              <a:t>In the north Arabia, the army passed by the ruins of </a:t>
            </a:r>
            <a:r>
              <a:rPr lang="en-US" b="1" dirty="0" err="1" smtClean="0">
                <a:effectLst>
                  <a:outerShdw blurRad="38100" dist="38100" dir="2700000" algn="tl">
                    <a:srgbClr val="000000">
                      <a:alpha val="43137"/>
                    </a:srgbClr>
                  </a:outerShdw>
                </a:effectLst>
              </a:rPr>
              <a:t>Thamood</a:t>
            </a:r>
            <a:r>
              <a:rPr lang="en-US" b="1" dirty="0" smtClean="0">
                <a:effectLst>
                  <a:outerShdw blurRad="38100" dist="38100" dir="2700000" algn="tl">
                    <a:srgbClr val="000000">
                      <a:alpha val="43137"/>
                    </a:srgbClr>
                  </a:outerShdw>
                </a:effectLst>
              </a:rPr>
              <a:t>, the people of prophet </a:t>
            </a:r>
            <a:r>
              <a:rPr lang="en-US" b="1" dirty="0" err="1" smtClean="0">
                <a:effectLst>
                  <a:outerShdw blurRad="38100" dist="38100" dir="2700000" algn="tl">
                    <a:srgbClr val="000000">
                      <a:alpha val="43137"/>
                    </a:srgbClr>
                  </a:outerShdw>
                </a:effectLst>
              </a:rPr>
              <a:t>Salih</a:t>
            </a:r>
            <a:r>
              <a:rPr lang="en-US" b="1" dirty="0" smtClean="0">
                <a:effectLst>
                  <a:outerShdw blurRad="38100" dist="38100" dir="2700000" algn="tl">
                    <a:srgbClr val="000000">
                      <a:alpha val="43137"/>
                    </a:srgbClr>
                  </a:outerShdw>
                </a:effectLst>
              </a:rPr>
              <a:t>, at the village of Al-</a:t>
            </a:r>
            <a:r>
              <a:rPr lang="en-US" b="1" dirty="0" err="1" smtClean="0">
                <a:effectLst>
                  <a:outerShdw blurRad="38100" dist="38100" dir="2700000" algn="tl">
                    <a:srgbClr val="000000">
                      <a:alpha val="43137"/>
                    </a:srgbClr>
                  </a:outerShdw>
                </a:effectLst>
              </a:rPr>
              <a:t>Hijr</a:t>
            </a:r>
            <a:r>
              <a:rPr lang="en-US" b="1" dirty="0" smtClean="0">
                <a:effectLst>
                  <a:outerShdw blurRad="38100" dist="38100" dir="2700000" algn="tl">
                    <a:srgbClr val="000000">
                      <a:alpha val="43137"/>
                    </a:srgbClr>
                  </a:outerShdw>
                </a:effectLst>
              </a:rPr>
              <a:t>.</a:t>
            </a:r>
          </a:p>
          <a:p>
            <a:r>
              <a:rPr lang="en-US" b="1" dirty="0" smtClean="0">
                <a:effectLst>
                  <a:outerShdw blurRad="38100" dist="38100" dir="2700000" algn="tl">
                    <a:srgbClr val="000000">
                      <a:alpha val="43137"/>
                    </a:srgbClr>
                  </a:outerShdw>
                </a:effectLst>
              </a:rPr>
              <a:t>The place is called now </a:t>
            </a:r>
            <a:r>
              <a:rPr lang="en-US" b="1" dirty="0" err="1" smtClean="0">
                <a:effectLst>
                  <a:outerShdw blurRad="38100" dist="38100" dir="2700000" algn="tl">
                    <a:srgbClr val="000000">
                      <a:alpha val="43137"/>
                    </a:srgbClr>
                  </a:outerShdw>
                </a:effectLst>
              </a:rPr>
              <a:t>Mada</a:t>
            </a:r>
            <a:r>
              <a:rPr lang="en-US" b="1" dirty="0" smtClean="0">
                <a:effectLst>
                  <a:outerShdw blurRad="38100" dist="38100" dir="2700000" algn="tl">
                    <a:srgbClr val="000000">
                      <a:alpha val="43137"/>
                    </a:srgbClr>
                  </a:outerShdw>
                </a:effectLst>
              </a:rPr>
              <a:t>, in the northwestern part of present Saudi Arabia.</a:t>
            </a:r>
          </a:p>
          <a:p>
            <a:r>
              <a:rPr lang="en-US" b="1" dirty="0" smtClean="0">
                <a:effectLst>
                  <a:outerShdw blurRad="38100" dist="38100" dir="2700000" algn="tl">
                    <a:srgbClr val="000000">
                      <a:alpha val="43137"/>
                    </a:srgbClr>
                  </a:outerShdw>
                </a:effectLst>
              </a:rPr>
              <a:t>Allah destroyed </a:t>
            </a:r>
            <a:r>
              <a:rPr lang="en-US" b="1" dirty="0" err="1" smtClean="0">
                <a:effectLst>
                  <a:outerShdw blurRad="38100" dist="38100" dir="2700000" algn="tl">
                    <a:srgbClr val="000000">
                      <a:alpha val="43137"/>
                    </a:srgbClr>
                  </a:outerShdw>
                </a:effectLst>
              </a:rPr>
              <a:t>Thamood</a:t>
            </a:r>
            <a:r>
              <a:rPr lang="en-US" b="1" dirty="0" smtClean="0">
                <a:effectLst>
                  <a:outerShdw blurRad="38100" dist="38100" dir="2700000" algn="tl">
                    <a:srgbClr val="000000">
                      <a:alpha val="43137"/>
                    </a:srgbClr>
                  </a:outerShdw>
                </a:effectLst>
              </a:rPr>
              <a:t> because the people disobeyed Allah and His Messenger prophet Salih.When the army was near that place, Prophet Muhammad asked his followers to hurry up while passing through the area. He also prevented them from drinking, eating or making ablution from the wells in that place. </a:t>
            </a: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21408"/>
          </a:xfrm>
        </p:spPr>
        <p:txBody>
          <a:bodyPr/>
          <a:lstStyle/>
          <a:p>
            <a:r>
              <a:rPr lang="en-US" b="1" dirty="0" smtClean="0">
                <a:effectLst>
                  <a:outerShdw blurRad="38100" dist="38100" dir="2700000" algn="tl">
                    <a:srgbClr val="000000">
                      <a:alpha val="43137"/>
                    </a:srgbClr>
                  </a:outerShdw>
                </a:effectLst>
              </a:rPr>
              <a:t>Imam Al – </a:t>
            </a:r>
            <a:r>
              <a:rPr lang="en-US" b="1" dirty="0" err="1" smtClean="0">
                <a:effectLst>
                  <a:outerShdw blurRad="38100" dist="38100" dir="2700000" algn="tl">
                    <a:srgbClr val="000000">
                      <a:alpha val="43137"/>
                    </a:srgbClr>
                  </a:outerShdw>
                </a:effectLst>
              </a:rPr>
              <a:t>Bukhari</a:t>
            </a:r>
            <a:r>
              <a:rPr lang="en-US" b="1" dirty="0" smtClean="0">
                <a:effectLst>
                  <a:outerShdw blurRad="38100" dist="38100" dir="2700000" algn="tl">
                    <a:srgbClr val="000000">
                      <a:alpha val="43137"/>
                    </a:srgbClr>
                  </a:outerShdw>
                </a:effectLst>
              </a:rPr>
              <a:t> and Muslim reported that the Prophet Said : “don’t enter upon those punished people unless you are crying as I fear that you may be hit with what they were inflicted with.”And he covered his head with his cloak and accelerated his stride.</a:t>
            </a: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Muslims In </a:t>
            </a:r>
            <a:r>
              <a:rPr lang="en-US" dirty="0" err="1" smtClean="0"/>
              <a:t>Tabook</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Halfway between Madinah and </a:t>
            </a:r>
            <a:r>
              <a:rPr lang="en-US" b="1" dirty="0" err="1"/>
              <a:t>J</a:t>
            </a:r>
            <a:r>
              <a:rPr lang="en-US" b="1" dirty="0" err="1" smtClean="0"/>
              <a:t>erusalam,the</a:t>
            </a:r>
            <a:r>
              <a:rPr lang="en-US" b="1" dirty="0" smtClean="0"/>
              <a:t> army set up camp at a place called </a:t>
            </a:r>
            <a:r>
              <a:rPr lang="en-US" b="1" dirty="0" err="1" smtClean="0"/>
              <a:t>Tabook</a:t>
            </a:r>
            <a:r>
              <a:rPr lang="en-US" b="1" dirty="0" smtClean="0"/>
              <a:t> in present day Saudi Arabia. The army Remained in </a:t>
            </a:r>
            <a:r>
              <a:rPr lang="en-US" b="1" dirty="0" err="1" smtClean="0"/>
              <a:t>Tabook</a:t>
            </a:r>
            <a:r>
              <a:rPr lang="en-US" b="1" dirty="0" smtClean="0"/>
              <a:t> for twenty days, searching for information about the advance of the roman army. The enemy army never showed up.</a:t>
            </a:r>
          </a:p>
          <a:p>
            <a:r>
              <a:rPr lang="en-US" b="1" dirty="0" smtClean="0"/>
              <a:t>The Romans had their spies and were informed of the Prophet’s preparation for war and knew he had come for them .</a:t>
            </a:r>
          </a:p>
          <a:p>
            <a:r>
              <a:rPr lang="en-US" b="1" dirty="0" smtClean="0"/>
              <a:t>The Byzantines and their allies were terrified.  </a:t>
            </a:r>
            <a:endParaRPr lang="en-US"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21408"/>
          </a:xfrm>
        </p:spPr>
        <p:txBody>
          <a:bodyPr>
            <a:normAutofit fontScale="92500"/>
          </a:bodyPr>
          <a:lstStyle/>
          <a:p>
            <a:r>
              <a:rPr lang="en-US" b="1" dirty="0" smtClean="0"/>
              <a:t>The Romans quickly retreated to their own frontiers and they scattered.</a:t>
            </a:r>
          </a:p>
          <a:p>
            <a:r>
              <a:rPr lang="en-US" b="1" dirty="0" smtClean="0"/>
              <a:t>It seems that they had recalled their experience in </a:t>
            </a:r>
            <a:r>
              <a:rPr lang="en-US" b="1" dirty="0" err="1" smtClean="0"/>
              <a:t>mu’tah</a:t>
            </a:r>
            <a:r>
              <a:rPr lang="en-US" b="1" dirty="0" smtClean="0"/>
              <a:t> and realized that they would not be able to defeat the huge Muslim army.</a:t>
            </a:r>
          </a:p>
          <a:p>
            <a:r>
              <a:rPr lang="en-US" b="1" dirty="0" smtClean="0"/>
              <a:t>The Prophet had no desire to invade Syria and confront its army, but he prepared for both possibilities: war and peace.</a:t>
            </a:r>
          </a:p>
          <a:p>
            <a:r>
              <a:rPr lang="en-US" b="1" dirty="0" smtClean="0"/>
              <a:t>The Muslims gained an awesome military reputation in lands of the Arabian Peninsula. This reputation was far better than military confrontation.</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73808"/>
          </a:xfrm>
        </p:spPr>
        <p:txBody>
          <a:bodyPr/>
          <a:lstStyle/>
          <a:p>
            <a:r>
              <a:rPr lang="en-US" b="1" dirty="0" smtClean="0"/>
              <a:t>The Arab tribes, who allied themselves with the Byzantines, became quite certain that their dependence on their former masters had come to an end.</a:t>
            </a:r>
          </a:p>
          <a:p>
            <a:r>
              <a:rPr lang="en-US" b="1" dirty="0" smtClean="0"/>
              <a:t>They realized that the Muslims had become more powerful than ever, and that they had better come to terms with them before it was too late.</a:t>
            </a:r>
          </a:p>
          <a:p>
            <a:r>
              <a:rPr lang="en-US" b="1" dirty="0" smtClean="0"/>
              <a:t>So they became pro-Muslim ,and the Islamic state was able to expand its borders out to the Byzantine borders.  </a:t>
            </a:r>
            <a:endParaRPr lang="en-US"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73808"/>
          </a:xfrm>
        </p:spPr>
        <p:txBody>
          <a:bodyPr/>
          <a:lstStyle/>
          <a:p>
            <a:r>
              <a:rPr lang="en-US" dirty="0" smtClean="0"/>
              <a:t>Prophet Muhammad realized that the mission was accomplished. He could disperse the great threat of the huge Roman army and their Arab allies.</a:t>
            </a:r>
          </a:p>
          <a:p>
            <a:r>
              <a:rPr lang="en-US" dirty="0" smtClean="0"/>
              <a:t>He also made his enemies realized that they could not defeat the Muslims easily.</a:t>
            </a:r>
          </a:p>
          <a:p>
            <a:r>
              <a:rPr lang="en-US" dirty="0" smtClean="0"/>
              <a:t>After he had achieved all of the above, the Prophet decided to travel back to Madinah.</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Return Journey to Madinah</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Before he returned to Madinah, the Prophet called some of the tribes to Islam and established alliances with friendly tribes in the area.</a:t>
            </a:r>
          </a:p>
          <a:p>
            <a:r>
              <a:rPr lang="en-US" dirty="0" smtClean="0"/>
              <a:t>Some of the </a:t>
            </a:r>
            <a:r>
              <a:rPr lang="en-US" dirty="0" err="1" smtClean="0"/>
              <a:t>Munafiqeen</a:t>
            </a:r>
            <a:r>
              <a:rPr lang="en-US" dirty="0" smtClean="0"/>
              <a:t> tried to kill the Prophet during the journey. </a:t>
            </a:r>
          </a:p>
          <a:p>
            <a:r>
              <a:rPr lang="en-US" dirty="0" smtClean="0"/>
              <a:t>They thought they could seize the opportunity when the Prophet was on his camel near the edge of a cliff.</a:t>
            </a:r>
          </a:p>
          <a:p>
            <a:r>
              <a:rPr lang="en-US" dirty="0" smtClean="0"/>
              <a:t>They attempted to  cause him to fall off that cliff, but Allah warned His prophet about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845208"/>
          </a:xfrm>
        </p:spPr>
        <p:txBody>
          <a:bodyPr>
            <a:normAutofit lnSpcReduction="10000"/>
          </a:bodyPr>
          <a:lstStyle/>
          <a:p>
            <a:r>
              <a:rPr lang="en-US" dirty="0" smtClean="0"/>
              <a:t>The Prophet was guarded by </a:t>
            </a:r>
            <a:r>
              <a:rPr lang="en-US" dirty="0" err="1" smtClean="0"/>
              <a:t>Ammar</a:t>
            </a:r>
            <a:r>
              <a:rPr lang="en-US" dirty="0" smtClean="0"/>
              <a:t> </a:t>
            </a:r>
            <a:r>
              <a:rPr lang="en-US" dirty="0" err="1" smtClean="0"/>
              <a:t>ibn</a:t>
            </a:r>
            <a:r>
              <a:rPr lang="en-US" dirty="0" smtClean="0"/>
              <a:t> </a:t>
            </a:r>
            <a:r>
              <a:rPr lang="en-US" dirty="0" err="1" smtClean="0"/>
              <a:t>Yaser</a:t>
            </a:r>
            <a:r>
              <a:rPr lang="en-US" dirty="0" smtClean="0"/>
              <a:t> and </a:t>
            </a:r>
            <a:r>
              <a:rPr lang="en-US" dirty="0" err="1" smtClean="0"/>
              <a:t>Huthayfah</a:t>
            </a:r>
            <a:r>
              <a:rPr lang="en-US" dirty="0" smtClean="0"/>
              <a:t> </a:t>
            </a:r>
            <a:r>
              <a:rPr lang="en-US" dirty="0" err="1" smtClean="0"/>
              <a:t>ibn-ul-Yaman</a:t>
            </a:r>
            <a:r>
              <a:rPr lang="en-US" dirty="0" smtClean="0"/>
              <a:t> who struck the heads of the attackers, camels causing them to flee.</a:t>
            </a:r>
          </a:p>
          <a:p>
            <a:r>
              <a:rPr lang="en-US" dirty="0" err="1" smtClean="0"/>
              <a:t>Ammar</a:t>
            </a:r>
            <a:r>
              <a:rPr lang="en-US" dirty="0" smtClean="0"/>
              <a:t> and </a:t>
            </a:r>
            <a:r>
              <a:rPr lang="en-US" dirty="0" err="1" smtClean="0"/>
              <a:t>Huthayfah</a:t>
            </a:r>
            <a:r>
              <a:rPr lang="en-US" dirty="0" smtClean="0"/>
              <a:t> managed to protect the Prophet and recognized the masked men.</a:t>
            </a:r>
          </a:p>
          <a:p>
            <a:r>
              <a:rPr lang="en-US" dirty="0" err="1" smtClean="0"/>
              <a:t>So,they</a:t>
            </a:r>
            <a:r>
              <a:rPr lang="en-US" dirty="0" smtClean="0"/>
              <a:t> asked the Prophet for permission to capture and kill those wicked culprits.</a:t>
            </a:r>
          </a:p>
          <a:p>
            <a:r>
              <a:rPr lang="en-US" dirty="0" smtClean="0"/>
              <a:t>The Prophet refused and said, I don’t want the Arabs to think that I kill my companions.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Miracles On The Way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 1. </a:t>
            </a:r>
            <a:r>
              <a:rPr lang="en-US" dirty="0" err="1" smtClean="0"/>
              <a:t>Ibn</a:t>
            </a:r>
            <a:r>
              <a:rPr lang="en-US" dirty="0" smtClean="0"/>
              <a:t> </a:t>
            </a:r>
            <a:r>
              <a:rPr lang="en-US" dirty="0" err="1" smtClean="0"/>
              <a:t>Ishaq</a:t>
            </a:r>
            <a:r>
              <a:rPr lang="en-US" dirty="0" smtClean="0"/>
              <a:t> said: “the people woke up with no water and complained to the Prophet. He implored Allah, who sent a cloud that rained on them until they  quenched their thirst and they took with them their supply of water.” </a:t>
            </a:r>
          </a:p>
          <a:p>
            <a:r>
              <a:rPr lang="en-US" dirty="0" smtClean="0"/>
              <a:t>2. When the Prophet was on his way he lost his she-camel. </a:t>
            </a:r>
            <a:r>
              <a:rPr lang="en-US" dirty="0" err="1" smtClean="0"/>
              <a:t>Zaid</a:t>
            </a:r>
            <a:r>
              <a:rPr lang="en-US" dirty="0" smtClean="0"/>
              <a:t> </a:t>
            </a:r>
            <a:r>
              <a:rPr lang="en-US" dirty="0" err="1" smtClean="0"/>
              <a:t>Ibn</a:t>
            </a:r>
            <a:r>
              <a:rPr lang="en-US" dirty="0" smtClean="0"/>
              <a:t> Al-</a:t>
            </a:r>
            <a:r>
              <a:rPr lang="en-US" dirty="0" err="1" smtClean="0"/>
              <a:t>Luseet,a</a:t>
            </a:r>
            <a:r>
              <a:rPr lang="en-US" dirty="0" smtClean="0"/>
              <a:t> hypocrite,said,Muhammad claims  that he is a Prophet and informs you about the news of Heaven, and yet he does not know where his she-camel  is.?</a:t>
            </a:r>
          </a:p>
          <a:p>
            <a:r>
              <a:rPr lang="en-US" dirty="0" smtClean="0"/>
              <a:t>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73808"/>
          </a:xfrm>
        </p:spPr>
        <p:txBody>
          <a:bodyPr>
            <a:normAutofit lnSpcReduction="10000"/>
          </a:bodyPr>
          <a:lstStyle/>
          <a:p>
            <a:r>
              <a:rPr lang="en-US" dirty="0" smtClean="0"/>
              <a:t>Then The Prophet said: “there is man saying so and so…By Allah I know only What Allah has taught me; and He informed me that she is in the Valley entrapped in her tether by a tree trunk. Go and fetch her.”</a:t>
            </a:r>
          </a:p>
          <a:p>
            <a:r>
              <a:rPr lang="en-US" dirty="0" smtClean="0"/>
              <a:t>They went and found her in the valley as the Prophet described.</a:t>
            </a:r>
          </a:p>
          <a:p>
            <a:r>
              <a:rPr lang="en-US" dirty="0" smtClean="0"/>
              <a:t>3.Imam Muslim reported that before the Prophet had dismounted in a place where the water was scarce, he told his followers that by grace of Allah the next day they would pass by </a:t>
            </a:r>
            <a:r>
              <a:rPr lang="en-US" dirty="0" err="1" smtClean="0"/>
              <a:t>Tabook</a:t>
            </a:r>
            <a:r>
              <a:rPr lang="en-US" dirty="0" smtClean="0"/>
              <a:t> spring.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b="1" dirty="0" smtClean="0">
                <a:effectLst>
                  <a:outerShdw blurRad="38100" dist="38100" dir="2700000" algn="tl">
                    <a:srgbClr val="000000">
                      <a:alpha val="43137"/>
                    </a:srgbClr>
                  </a:outerShdw>
                </a:effectLst>
              </a:rPr>
              <a:t>The news from Syria brought back memories of the experience of </a:t>
            </a:r>
            <a:r>
              <a:rPr lang="en-US" b="1" dirty="0" err="1" smtClean="0">
                <a:effectLst>
                  <a:outerShdw blurRad="38100" dist="38100" dir="2700000" algn="tl">
                    <a:srgbClr val="000000">
                      <a:alpha val="43137"/>
                    </a:srgbClr>
                  </a:outerShdw>
                </a:effectLst>
              </a:rPr>
              <a:t>Gazwat</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Mu’tah</a:t>
            </a:r>
            <a:r>
              <a:rPr lang="en-US" b="1" dirty="0" smtClean="0">
                <a:effectLst>
                  <a:outerShdw blurRad="38100" dist="38100" dir="2700000" algn="tl">
                    <a:srgbClr val="000000">
                      <a:alpha val="43137"/>
                    </a:srgbClr>
                  </a:outerShdw>
                </a:effectLst>
              </a:rPr>
              <a:t> that you have learned earlier.</a:t>
            </a:r>
          </a:p>
          <a:p>
            <a:r>
              <a:rPr lang="en-US" b="1" dirty="0" smtClean="0">
                <a:effectLst>
                  <a:outerShdw blurRad="38100" dist="38100" dir="2700000" algn="tl">
                    <a:srgbClr val="000000">
                      <a:alpha val="43137"/>
                    </a:srgbClr>
                  </a:outerShdw>
                </a:effectLst>
              </a:rPr>
              <a:t>In that battle, the Romans and their Arab allies in Syria assembled around two hundred thousand fighters.</a:t>
            </a:r>
          </a:p>
          <a:p>
            <a:r>
              <a:rPr lang="en-US" b="1" dirty="0" err="1" smtClean="0">
                <a:effectLst>
                  <a:outerShdw blurRad="38100" dist="38100" dir="2700000" algn="tl">
                    <a:srgbClr val="000000">
                      <a:alpha val="43137"/>
                    </a:srgbClr>
                  </a:outerShdw>
                </a:effectLst>
              </a:rPr>
              <a:t>Zaid</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Ibn</a:t>
            </a:r>
            <a:r>
              <a:rPr lang="en-US" b="1" dirty="0" smtClean="0">
                <a:effectLst>
                  <a:outerShdw blurRad="38100" dist="38100" dir="2700000" algn="tl">
                    <a:srgbClr val="000000">
                      <a:alpha val="43137"/>
                    </a:srgbClr>
                  </a:outerShdw>
                </a:effectLst>
              </a:rPr>
              <a:t> Al-</a:t>
            </a:r>
            <a:r>
              <a:rPr lang="en-US" b="1" dirty="0" err="1" smtClean="0">
                <a:effectLst>
                  <a:outerShdw blurRad="38100" dist="38100" dir="2700000" algn="tl">
                    <a:srgbClr val="000000">
                      <a:alpha val="43137"/>
                    </a:srgbClr>
                  </a:outerShdw>
                </a:effectLst>
              </a:rPr>
              <a:t>Harithah</a:t>
            </a:r>
            <a:r>
              <a:rPr lang="en-US" b="1" dirty="0" smtClean="0">
                <a:effectLst>
                  <a:outerShdw blurRad="38100" dist="38100" dir="2700000" algn="tl">
                    <a:srgbClr val="000000">
                      <a:alpha val="43137"/>
                    </a:srgbClr>
                  </a:outerShdw>
                </a:effectLst>
              </a:rPr>
              <a:t> and other </a:t>
            </a:r>
            <a:r>
              <a:rPr lang="en-US" b="1" dirty="0" smtClean="0">
                <a:effectLst>
                  <a:outerShdw blurRad="38100" dist="38100" dir="2700000" algn="tl">
                    <a:srgbClr val="000000">
                      <a:alpha val="43137"/>
                    </a:srgbClr>
                  </a:outerShdw>
                </a:effectLst>
              </a:rPr>
              <a:t>Muslim </a:t>
            </a:r>
            <a:r>
              <a:rPr lang="en-US" b="1" dirty="0" smtClean="0">
                <a:effectLst>
                  <a:outerShdw blurRad="38100" dist="38100" dir="2700000" algn="tl">
                    <a:srgbClr val="000000">
                      <a:alpha val="43137"/>
                    </a:srgbClr>
                  </a:outerShdw>
                </a:effectLst>
              </a:rPr>
              <a:t>leaders were </a:t>
            </a:r>
            <a:r>
              <a:rPr lang="en-US" b="1" dirty="0" err="1" smtClean="0">
                <a:effectLst>
                  <a:outerShdw blurRad="38100" dist="38100" dir="2700000" algn="tl">
                    <a:srgbClr val="000000">
                      <a:alpha val="43137"/>
                    </a:srgbClr>
                  </a:outerShdw>
                </a:effectLst>
              </a:rPr>
              <a:t>martyered</a:t>
            </a:r>
            <a:r>
              <a:rPr lang="en-US" b="1" dirty="0" smtClean="0">
                <a:effectLst>
                  <a:outerShdw blurRad="38100" dist="38100" dir="2700000" algn="tl">
                    <a:srgbClr val="000000">
                      <a:alpha val="43137"/>
                    </a:srgbClr>
                  </a:outerShdw>
                </a:effectLst>
              </a:rPr>
              <a:t> during that battle were not forgotten. </a:t>
            </a: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73808"/>
          </a:xfrm>
        </p:spPr>
        <p:txBody>
          <a:bodyPr>
            <a:normAutofit lnSpcReduction="10000"/>
          </a:bodyPr>
          <a:lstStyle/>
          <a:p>
            <a:r>
              <a:rPr lang="en-US" dirty="0" smtClean="0"/>
              <a:t>He warned them not to touch it before his arrival. Two men had arrived before him and touched the water and it became just a thin trickle. The Prophet scolded the two men for not listening to him.</a:t>
            </a:r>
          </a:p>
          <a:p>
            <a:r>
              <a:rPr lang="en-US" dirty="0" smtClean="0"/>
              <a:t>Then his companions gathered what little water was left and gave it to the Prophet. He washed his hand and face then he poured the water back to the spring making </a:t>
            </a:r>
            <a:r>
              <a:rPr lang="en-US" dirty="0" err="1" smtClean="0"/>
              <a:t>Du’aa’.The</a:t>
            </a:r>
            <a:r>
              <a:rPr lang="en-US" dirty="0" smtClean="0"/>
              <a:t> Spring gushed with water. And he told them:” Whoever lives of you will hear that this valley will be most fertile.” </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Abu </a:t>
            </a:r>
            <a:r>
              <a:rPr lang="en-US" dirty="0" err="1" smtClean="0"/>
              <a:t>Tharr</a:t>
            </a:r>
            <a:r>
              <a:rPr lang="en-US" dirty="0" smtClean="0"/>
              <a:t> Al-</a:t>
            </a:r>
            <a:r>
              <a:rPr lang="en-US" dirty="0" err="1" smtClean="0"/>
              <a:t>Ghifari</a:t>
            </a:r>
            <a:r>
              <a:rPr lang="en-US" dirty="0" smtClean="0"/>
              <a:t>:</a:t>
            </a:r>
            <a:br>
              <a:rPr lang="en-US" dirty="0" smtClean="0"/>
            </a:br>
            <a:r>
              <a:rPr lang="en-US" dirty="0" smtClean="0"/>
              <a:t>A Role Model in Faithfulness</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effectLst>
                  <a:outerShdw blurRad="38100" dist="38100" dir="2700000" algn="tl">
                    <a:srgbClr val="000000">
                      <a:alpha val="43137"/>
                    </a:srgbClr>
                  </a:outerShdw>
                </a:effectLst>
              </a:rPr>
              <a:t>On the road, the camel of Abu-</a:t>
            </a:r>
            <a:r>
              <a:rPr lang="en-US" b="1" dirty="0" err="1" smtClean="0">
                <a:effectLst>
                  <a:outerShdw blurRad="38100" dist="38100" dir="2700000" algn="tl">
                    <a:srgbClr val="000000">
                      <a:alpha val="43137"/>
                    </a:srgbClr>
                  </a:outerShdw>
                </a:effectLst>
              </a:rPr>
              <a:t>Tharr</a:t>
            </a:r>
            <a:r>
              <a:rPr lang="en-US" b="1" dirty="0" smtClean="0">
                <a:effectLst>
                  <a:outerShdw blurRad="38100" dist="38100" dir="2700000" algn="tl">
                    <a:srgbClr val="000000">
                      <a:alpha val="43137"/>
                    </a:srgbClr>
                  </a:outerShdw>
                </a:effectLst>
              </a:rPr>
              <a:t> Al-</a:t>
            </a:r>
            <a:r>
              <a:rPr lang="en-US" b="1" dirty="0" err="1" smtClean="0">
                <a:effectLst>
                  <a:outerShdw blurRad="38100" dist="38100" dir="2700000" algn="tl">
                    <a:srgbClr val="000000">
                      <a:alpha val="43137"/>
                    </a:srgbClr>
                  </a:outerShdw>
                </a:effectLst>
              </a:rPr>
              <a:t>Ghifari</a:t>
            </a:r>
            <a:r>
              <a:rPr lang="en-US" b="1" dirty="0" smtClean="0">
                <a:effectLst>
                  <a:outerShdw blurRad="38100" dist="38100" dir="2700000" algn="tl">
                    <a:srgbClr val="000000">
                      <a:alpha val="43137"/>
                    </a:srgbClr>
                  </a:outerShdw>
                </a:effectLst>
              </a:rPr>
              <a:t> slowed him down. He placed his belonging on his back and followed  in the footsteps of the Prophet on foot. A while later the Prophet stopped to rest for a while.</a:t>
            </a:r>
          </a:p>
          <a:p>
            <a:r>
              <a:rPr lang="en-US" b="1" dirty="0" smtClean="0">
                <a:effectLst>
                  <a:outerShdw blurRad="38100" dist="38100" dir="2700000" algn="tl">
                    <a:srgbClr val="000000">
                      <a:alpha val="43137"/>
                    </a:srgbClr>
                  </a:outerShdw>
                </a:effectLst>
              </a:rPr>
              <a:t> Someone looked around and glimpsed a man walking from afar and exclaimed: “ O Prophet! There is a man coming alone.” The Prophet said: “let him be Abu-</a:t>
            </a:r>
            <a:r>
              <a:rPr lang="en-US" b="1" dirty="0" err="1" smtClean="0">
                <a:effectLst>
                  <a:outerShdw blurRad="38100" dist="38100" dir="2700000" algn="tl">
                    <a:srgbClr val="000000">
                      <a:alpha val="43137"/>
                    </a:srgbClr>
                  </a:outerShdw>
                </a:effectLst>
              </a:rPr>
              <a:t>tharr</a:t>
            </a:r>
            <a:r>
              <a:rPr lang="en-US" b="1" dirty="0" smtClean="0">
                <a:effectLst>
                  <a:outerShdw blurRad="38100" dist="38100" dir="2700000" algn="tl">
                    <a:srgbClr val="000000">
                      <a:alpha val="43137"/>
                    </a:srgbClr>
                  </a:outerShdw>
                </a:effectLst>
              </a:rPr>
              <a:t>.”</a:t>
            </a:r>
          </a:p>
          <a:p>
            <a:r>
              <a:rPr lang="en-US" b="1" dirty="0" smtClean="0">
                <a:effectLst>
                  <a:outerShdw blurRad="38100" dist="38100" dir="2700000" algn="tl">
                    <a:srgbClr val="000000">
                      <a:alpha val="43137"/>
                    </a:srgbClr>
                  </a:outerShdw>
                </a:effectLst>
              </a:rPr>
              <a:t> When the people looked hard they shouted: O Prophet! By God, he is Abu-</a:t>
            </a:r>
            <a:r>
              <a:rPr lang="en-US" b="1" dirty="0" err="1" smtClean="0">
                <a:effectLst>
                  <a:outerShdw blurRad="38100" dist="38100" dir="2700000" algn="tl">
                    <a:srgbClr val="000000">
                      <a:alpha val="43137"/>
                    </a:srgbClr>
                  </a:outerShdw>
                </a:effectLst>
              </a:rPr>
              <a:t>Tharr</a:t>
            </a:r>
            <a:r>
              <a:rPr lang="en-US" b="1" dirty="0" smtClean="0">
                <a:effectLst>
                  <a:outerShdw blurRad="38100" dist="38100" dir="2700000" algn="tl">
                    <a:srgbClr val="000000">
                      <a:alpha val="43137"/>
                    </a:srgbClr>
                  </a:outerShdw>
                </a:effectLst>
              </a:rPr>
              <a:t>.” The Prophet said   : “Allah, have mercy on Abu-</a:t>
            </a:r>
            <a:r>
              <a:rPr lang="en-US" b="1" dirty="0" err="1" smtClean="0">
                <a:effectLst>
                  <a:outerShdw blurRad="38100" dist="38100" dir="2700000" algn="tl">
                    <a:srgbClr val="000000">
                      <a:alpha val="43137"/>
                    </a:srgbClr>
                  </a:outerShdw>
                </a:effectLst>
              </a:rPr>
              <a:t>tharr</a:t>
            </a:r>
            <a:r>
              <a:rPr lang="en-US" b="1" dirty="0" smtClean="0">
                <a:effectLst>
                  <a:outerShdw blurRad="38100" dist="38100" dir="2700000" algn="tl">
                    <a:srgbClr val="000000">
                      <a:alpha val="43137"/>
                    </a:srgbClr>
                  </a:outerShdw>
                </a:effectLst>
              </a:rPr>
              <a:t>. He </a:t>
            </a:r>
            <a:r>
              <a:rPr lang="en-US" b="1" dirty="0" smtClean="0">
                <a:effectLst>
                  <a:outerShdw blurRad="38100" dist="38100" dir="2700000" algn="tl">
                    <a:srgbClr val="000000">
                      <a:alpha val="43137"/>
                    </a:srgbClr>
                  </a:outerShdw>
                </a:effectLst>
              </a:rPr>
              <a:t>walks alone, he dies alone, and he will be resurrected alone.</a:t>
            </a: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97608"/>
          </a:xfrm>
        </p:spPr>
        <p:txBody>
          <a:bodyPr>
            <a:normAutofit fontScale="92500" lnSpcReduction="10000"/>
          </a:bodyPr>
          <a:lstStyle/>
          <a:p>
            <a:r>
              <a:rPr lang="en-US" b="1" dirty="0" smtClean="0">
                <a:effectLst>
                  <a:outerShdw blurRad="38100" dist="38100" dir="2700000" algn="tl">
                    <a:srgbClr val="000000">
                      <a:alpha val="43137"/>
                    </a:srgbClr>
                  </a:outerShdw>
                </a:effectLst>
              </a:rPr>
              <a:t>Abu-</a:t>
            </a:r>
            <a:r>
              <a:rPr lang="en-US" b="1" dirty="0" err="1" smtClean="0">
                <a:effectLst>
                  <a:outerShdw blurRad="38100" dist="38100" dir="2700000" algn="tl">
                    <a:srgbClr val="000000">
                      <a:alpha val="43137"/>
                    </a:srgbClr>
                  </a:outerShdw>
                </a:effectLst>
              </a:rPr>
              <a:t>tharr</a:t>
            </a:r>
            <a:r>
              <a:rPr lang="en-US" b="1" dirty="0" smtClean="0">
                <a:effectLst>
                  <a:outerShdw blurRad="38100" dist="38100" dir="2700000" algn="tl">
                    <a:srgbClr val="000000">
                      <a:alpha val="43137"/>
                    </a:srgbClr>
                  </a:outerShdw>
                </a:effectLst>
              </a:rPr>
              <a:t> was a leader in his tribe </a:t>
            </a:r>
            <a:r>
              <a:rPr lang="en-US" b="1" dirty="0" err="1" smtClean="0">
                <a:effectLst>
                  <a:outerShdw blurRad="38100" dist="38100" dir="2700000" algn="tl">
                    <a:srgbClr val="000000">
                      <a:alpha val="43137"/>
                    </a:srgbClr>
                  </a:outerShdw>
                </a:effectLst>
              </a:rPr>
              <a:t>Ghifar</a:t>
            </a:r>
            <a:r>
              <a:rPr lang="en-US" b="1" dirty="0" smtClean="0">
                <a:effectLst>
                  <a:outerShdw blurRad="38100" dist="38100" dir="2700000" algn="tl">
                    <a:srgbClr val="000000">
                      <a:alpha val="43137"/>
                    </a:srgbClr>
                  </a:outerShdw>
                </a:effectLst>
              </a:rPr>
              <a:t> and had embraced Islam early on in </a:t>
            </a:r>
            <a:r>
              <a:rPr lang="en-US" b="1" dirty="0" err="1" smtClean="0">
                <a:effectLst>
                  <a:outerShdw blurRad="38100" dist="38100" dir="2700000" algn="tl">
                    <a:srgbClr val="000000">
                      <a:alpha val="43137"/>
                    </a:srgbClr>
                  </a:outerShdw>
                </a:effectLst>
              </a:rPr>
              <a:t>Makkah</a:t>
            </a:r>
            <a:r>
              <a:rPr lang="en-US" b="1" dirty="0" smtClean="0">
                <a:effectLst>
                  <a:outerShdw blurRad="38100" dist="38100" dir="2700000" algn="tl">
                    <a:srgbClr val="000000">
                      <a:alpha val="43137"/>
                    </a:srgbClr>
                  </a:outerShdw>
                </a:effectLst>
              </a:rPr>
              <a:t>. He called his tribe to Islam and many had become Muslim. Prophet Muhammad loved him for his truthfulness, clean heart and diligence.</a:t>
            </a:r>
          </a:p>
          <a:p>
            <a:r>
              <a:rPr lang="en-US" b="1" dirty="0" smtClean="0">
                <a:effectLst>
                  <a:outerShdw blurRad="38100" dist="38100" dir="2700000" algn="tl">
                    <a:srgbClr val="000000">
                      <a:alpha val="43137"/>
                    </a:srgbClr>
                  </a:outerShdw>
                </a:effectLst>
              </a:rPr>
              <a:t>One time , Abu-</a:t>
            </a:r>
            <a:r>
              <a:rPr lang="en-US" b="1" dirty="0" err="1" smtClean="0">
                <a:effectLst>
                  <a:outerShdw blurRad="38100" dist="38100" dir="2700000" algn="tl">
                    <a:srgbClr val="000000">
                      <a:alpha val="43137"/>
                    </a:srgbClr>
                  </a:outerShdw>
                </a:effectLst>
              </a:rPr>
              <a:t>tharr</a:t>
            </a:r>
            <a:r>
              <a:rPr lang="en-US" b="1" dirty="0" smtClean="0">
                <a:effectLst>
                  <a:outerShdw blurRad="38100" dist="38100" dir="2700000" algn="tl">
                    <a:srgbClr val="000000">
                      <a:alpha val="43137"/>
                    </a:srgbClr>
                  </a:outerShdw>
                </a:effectLst>
              </a:rPr>
              <a:t> asked the Prophet to appoint him as an </a:t>
            </a:r>
            <a:r>
              <a:rPr lang="en-US" b="1" dirty="0" err="1" smtClean="0">
                <a:effectLst>
                  <a:outerShdw blurRad="38100" dist="38100" dir="2700000" algn="tl">
                    <a:srgbClr val="000000">
                      <a:alpha val="43137"/>
                    </a:srgbClr>
                  </a:outerShdw>
                </a:effectLst>
              </a:rPr>
              <a:t>amir</a:t>
            </a:r>
            <a:r>
              <a:rPr lang="en-US" b="1" dirty="0" smtClean="0">
                <a:effectLst>
                  <a:outerShdw blurRad="38100" dist="38100" dir="2700000" algn="tl">
                    <a:srgbClr val="000000">
                      <a:alpha val="43137"/>
                    </a:srgbClr>
                  </a:outerShdw>
                </a:effectLst>
              </a:rPr>
              <a:t>, or a leader. The Prophet declined and told him that it was a big responsibility and a trust that he could handle. Abu-</a:t>
            </a:r>
            <a:r>
              <a:rPr lang="en-US" b="1" dirty="0" err="1" smtClean="0">
                <a:effectLst>
                  <a:outerShdw blurRad="38100" dist="38100" dir="2700000" algn="tl">
                    <a:srgbClr val="000000">
                      <a:alpha val="43137"/>
                    </a:srgbClr>
                  </a:outerShdw>
                </a:effectLst>
              </a:rPr>
              <a:t>Tharr</a:t>
            </a:r>
            <a:r>
              <a:rPr lang="en-US" b="1" dirty="0" smtClean="0">
                <a:effectLst>
                  <a:outerShdw blurRad="38100" dist="38100" dir="2700000" algn="tl">
                    <a:srgbClr val="000000">
                      <a:alpha val="43137"/>
                    </a:srgbClr>
                  </a:outerShdw>
                </a:effectLst>
              </a:rPr>
              <a:t> accepted what the Prophet told him and never asked again. He continued to be sincere and faithful follower of the Prophet as this story illustrates.</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97608"/>
          </a:xfrm>
        </p:spPr>
        <p:txBody>
          <a:bodyPr/>
          <a:lstStyle/>
          <a:p>
            <a:r>
              <a:rPr lang="en-US" dirty="0" smtClean="0"/>
              <a:t>The Prophet stayed twenty days in the area of </a:t>
            </a:r>
            <a:r>
              <a:rPr lang="en-US" dirty="0" err="1" smtClean="0"/>
              <a:t>Tabook,then</a:t>
            </a:r>
            <a:r>
              <a:rPr lang="en-US" dirty="0" smtClean="0"/>
              <a:t> he headed back to Madinah.</a:t>
            </a:r>
          </a:p>
          <a:p>
            <a:r>
              <a:rPr lang="en-US" dirty="0" smtClean="0"/>
              <a:t>The Muslim arrived in Madinah during the month of Ramadan after a long trip that had lasted for fifty days. </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 </a:t>
            </a:r>
            <a:r>
              <a:rPr lang="en-US" dirty="0" smtClean="0"/>
              <a:t>lesson </a:t>
            </a:r>
            <a:r>
              <a:rPr lang="en-US" dirty="0" smtClean="0"/>
              <a:t>in </a:t>
            </a:r>
            <a:r>
              <a:rPr lang="en-US" dirty="0" err="1" smtClean="0"/>
              <a:t>Fiqh</a:t>
            </a:r>
            <a:endParaRPr lang="en-US" dirty="0"/>
          </a:p>
        </p:txBody>
      </p:sp>
      <p:sp>
        <p:nvSpPr>
          <p:cNvPr id="3" name="Content Placeholder 2"/>
          <p:cNvSpPr>
            <a:spLocks noGrp="1"/>
          </p:cNvSpPr>
          <p:nvPr>
            <p:ph idx="1"/>
          </p:nvPr>
        </p:nvSpPr>
        <p:spPr/>
        <p:txBody>
          <a:bodyPr>
            <a:normAutofit/>
          </a:bodyPr>
          <a:lstStyle/>
          <a:p>
            <a:r>
              <a:rPr lang="en-US" sz="2400" b="1" dirty="0" smtClean="0">
                <a:effectLst>
                  <a:outerShdw blurRad="38100" dist="38100" dir="2700000" algn="tl">
                    <a:srgbClr val="000000">
                      <a:alpha val="43137"/>
                    </a:srgbClr>
                  </a:outerShdw>
                </a:effectLst>
              </a:rPr>
              <a:t>The Prophet and the Muslim prayed </a:t>
            </a:r>
            <a:r>
              <a:rPr lang="en-US" sz="2400" b="1" dirty="0" err="1" smtClean="0">
                <a:effectLst>
                  <a:outerShdw blurRad="38100" dist="38100" dir="2700000" algn="tl">
                    <a:srgbClr val="000000">
                      <a:alpha val="43137"/>
                    </a:srgbClr>
                  </a:outerShdw>
                </a:effectLst>
              </a:rPr>
              <a:t>Salat-ul-Musafir</a:t>
            </a:r>
            <a:r>
              <a:rPr lang="en-US" sz="2400" b="1" dirty="0" smtClean="0">
                <a:effectLst>
                  <a:outerShdw blurRad="38100" dist="38100" dir="2700000" algn="tl">
                    <a:srgbClr val="000000">
                      <a:alpha val="43137"/>
                    </a:srgbClr>
                  </a:outerShdw>
                </a:effectLst>
              </a:rPr>
              <a:t>, or the </a:t>
            </a:r>
            <a:r>
              <a:rPr lang="en-US" sz="2400" b="1" dirty="0" err="1" smtClean="0">
                <a:effectLst>
                  <a:outerShdw blurRad="38100" dist="38100" dir="2700000" algn="tl">
                    <a:srgbClr val="000000">
                      <a:alpha val="43137"/>
                    </a:srgbClr>
                  </a:outerShdw>
                </a:effectLst>
              </a:rPr>
              <a:t>Traveler;s</a:t>
            </a:r>
            <a:r>
              <a:rPr lang="en-US" sz="2400" b="1" dirty="0" smtClean="0">
                <a:effectLst>
                  <a:outerShdw blurRad="38100" dist="38100" dir="2700000" algn="tl">
                    <a:srgbClr val="000000">
                      <a:alpha val="43137"/>
                    </a:srgbClr>
                  </a:outerShdw>
                </a:effectLst>
              </a:rPr>
              <a:t> prayer, during the campaign to </a:t>
            </a:r>
            <a:r>
              <a:rPr lang="en-US" sz="2400" b="1" dirty="0" err="1" smtClean="0">
                <a:effectLst>
                  <a:outerShdw blurRad="38100" dist="38100" dir="2700000" algn="tl">
                    <a:srgbClr val="000000">
                      <a:alpha val="43137"/>
                    </a:srgbClr>
                  </a:outerShdw>
                </a:effectLst>
              </a:rPr>
              <a:t>Tabook</a:t>
            </a:r>
            <a:r>
              <a:rPr lang="en-US" sz="2400" b="1" dirty="0" smtClean="0">
                <a:effectLst>
                  <a:outerShdw blurRad="38100" dist="38100" dir="2700000" algn="tl">
                    <a:srgbClr val="000000">
                      <a:alpha val="43137"/>
                    </a:srgbClr>
                  </a:outerShdw>
                </a:effectLst>
              </a:rPr>
              <a:t>. The Prophet combined </a:t>
            </a:r>
            <a:r>
              <a:rPr lang="en-US" sz="2400" b="1" dirty="0" err="1" smtClean="0">
                <a:effectLst>
                  <a:outerShdw blurRad="38100" dist="38100" dir="2700000" algn="tl">
                    <a:srgbClr val="000000">
                      <a:alpha val="43137"/>
                    </a:srgbClr>
                  </a:outerShdw>
                </a:effectLst>
              </a:rPr>
              <a:t>Thuhr</a:t>
            </a:r>
            <a:r>
              <a:rPr lang="en-US" sz="2400" b="1" dirty="0" smtClean="0">
                <a:effectLst>
                  <a:outerShdw blurRad="38100" dist="38100" dir="2700000" algn="tl">
                    <a:srgbClr val="000000">
                      <a:alpha val="43137"/>
                    </a:srgbClr>
                  </a:outerShdw>
                </a:effectLst>
              </a:rPr>
              <a:t> and </a:t>
            </a:r>
            <a:r>
              <a:rPr lang="en-US" sz="2400" b="1" dirty="0" err="1" smtClean="0">
                <a:effectLst>
                  <a:outerShdw blurRad="38100" dist="38100" dir="2700000" algn="tl">
                    <a:srgbClr val="000000">
                      <a:alpha val="43137"/>
                    </a:srgbClr>
                  </a:outerShdw>
                </a:effectLst>
              </a:rPr>
              <a:t>Asr</a:t>
            </a:r>
            <a:r>
              <a:rPr lang="en-US" sz="2400" b="1" dirty="0" smtClean="0">
                <a:effectLst>
                  <a:outerShdw blurRad="38100" dist="38100" dir="2700000" algn="tl">
                    <a:srgbClr val="000000">
                      <a:alpha val="43137"/>
                    </a:srgbClr>
                  </a:outerShdw>
                </a:effectLst>
              </a:rPr>
              <a:t> prayers during the time of Thuhr.This is called </a:t>
            </a:r>
            <a:r>
              <a:rPr lang="en-US" sz="2400" b="1" dirty="0" err="1" smtClean="0">
                <a:effectLst>
                  <a:outerShdw blurRad="38100" dist="38100" dir="2700000" algn="tl">
                    <a:srgbClr val="000000">
                      <a:alpha val="43137"/>
                    </a:srgbClr>
                  </a:outerShdw>
                </a:effectLst>
              </a:rPr>
              <a:t>Jami’Taqdeem</a:t>
            </a:r>
            <a:r>
              <a:rPr lang="en-US" sz="2400" b="1" dirty="0" smtClean="0">
                <a:effectLst>
                  <a:outerShdw blurRad="38100" dist="38100" dir="2700000" algn="tl">
                    <a:srgbClr val="000000">
                      <a:alpha val="43137"/>
                    </a:srgbClr>
                  </a:outerShdw>
                </a:effectLst>
              </a:rPr>
              <a:t>, or advanced combination.</a:t>
            </a:r>
          </a:p>
          <a:p>
            <a:r>
              <a:rPr lang="en-US" sz="2400" b="1" dirty="0" smtClean="0">
                <a:effectLst>
                  <a:outerShdw blurRad="38100" dist="38100" dir="2700000" algn="tl">
                    <a:srgbClr val="000000">
                      <a:alpha val="43137"/>
                    </a:srgbClr>
                  </a:outerShdw>
                </a:effectLst>
              </a:rPr>
              <a:t> A Muslim can also pray the same tow combination of prayers during the time of the later one. This called </a:t>
            </a:r>
            <a:r>
              <a:rPr lang="en-US" sz="2400" b="1" dirty="0" err="1" smtClean="0">
                <a:effectLst>
                  <a:outerShdw blurRad="38100" dist="38100" dir="2700000" algn="tl">
                    <a:srgbClr val="000000">
                      <a:alpha val="43137"/>
                    </a:srgbClr>
                  </a:outerShdw>
                </a:effectLst>
              </a:rPr>
              <a:t>Jami’Ta’kheer</a:t>
            </a:r>
            <a:r>
              <a:rPr lang="en-US" sz="2400" b="1" dirty="0" smtClean="0">
                <a:effectLst>
                  <a:outerShdw blurRad="38100" dist="38100" dir="2700000" algn="tl">
                    <a:srgbClr val="000000">
                      <a:alpha val="43137"/>
                    </a:srgbClr>
                  </a:outerShdw>
                </a:effectLst>
              </a:rPr>
              <a:t>, or delayed combination.</a:t>
            </a:r>
          </a:p>
          <a:p>
            <a:r>
              <a:rPr lang="en-US" sz="2400" b="1" dirty="0" smtClean="0">
                <a:effectLst>
                  <a:outerShdw blurRad="38100" dist="38100" dir="2700000" algn="tl">
                    <a:srgbClr val="000000">
                      <a:alpha val="43137"/>
                    </a:srgbClr>
                  </a:outerShdw>
                </a:effectLst>
              </a:rPr>
              <a:t>The Prophet also shortened the four-</a:t>
            </a:r>
            <a:r>
              <a:rPr lang="en-US" sz="2400" b="1" dirty="0" err="1" smtClean="0">
                <a:effectLst>
                  <a:outerShdw blurRad="38100" dist="38100" dir="2700000" algn="tl">
                    <a:srgbClr val="000000">
                      <a:alpha val="43137"/>
                    </a:srgbClr>
                  </a:outerShdw>
                </a:effectLst>
              </a:rPr>
              <a:t>rakaat</a:t>
            </a:r>
            <a:r>
              <a:rPr lang="en-US" sz="2400" b="1" dirty="0" smtClean="0">
                <a:effectLst>
                  <a:outerShdw blurRad="38100" dist="38100" dir="2700000" algn="tl">
                    <a:srgbClr val="000000">
                      <a:alpha val="43137"/>
                    </a:srgbClr>
                  </a:outerShdw>
                </a:effectLst>
              </a:rPr>
              <a:t> prayers to two </a:t>
            </a:r>
            <a:r>
              <a:rPr lang="en-US" sz="2400" b="1" dirty="0" err="1" smtClean="0">
                <a:effectLst>
                  <a:outerShdw blurRad="38100" dist="38100" dir="2700000" algn="tl">
                    <a:srgbClr val="000000">
                      <a:alpha val="43137"/>
                    </a:srgbClr>
                  </a:outerShdw>
                </a:effectLst>
              </a:rPr>
              <a:t>rakaat</a:t>
            </a:r>
            <a:r>
              <a:rPr lang="en-US" sz="2400" b="1" dirty="0" smtClean="0">
                <a:effectLst>
                  <a:outerShdw blurRad="38100" dist="38100" dir="2700000" algn="tl">
                    <a:srgbClr val="000000">
                      <a:alpha val="43137"/>
                    </a:srgbClr>
                  </a:outerShdw>
                </a:effectLst>
              </a:rPr>
              <a:t> during travel. The shortening of the prayer is called </a:t>
            </a:r>
            <a:r>
              <a:rPr lang="en-US" sz="2400" b="1" dirty="0" err="1" smtClean="0">
                <a:effectLst>
                  <a:outerShdw blurRad="38100" dist="38100" dir="2700000" algn="tl">
                    <a:srgbClr val="000000">
                      <a:alpha val="43137"/>
                    </a:srgbClr>
                  </a:outerShdw>
                </a:effectLst>
              </a:rPr>
              <a:t>Qasr</a:t>
            </a:r>
            <a:r>
              <a:rPr lang="en-US" sz="2400" b="1" dirty="0" smtClean="0">
                <a:effectLst>
                  <a:outerShdw blurRad="38100" dist="38100" dir="2700000" algn="tl">
                    <a:srgbClr val="000000">
                      <a:alpha val="43137"/>
                    </a:srgbClr>
                  </a:outerShdw>
                </a:effectLst>
              </a:rPr>
              <a:t> in Arabic.  </a:t>
            </a:r>
            <a:endParaRPr lang="en-US" sz="24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Study Questions</a:t>
            </a:r>
            <a:endParaRPr lang="en-US" dirty="0"/>
          </a:p>
        </p:txBody>
      </p:sp>
      <p:sp>
        <p:nvSpPr>
          <p:cNvPr id="3" name="Content Placeholder 2"/>
          <p:cNvSpPr>
            <a:spLocks noGrp="1"/>
          </p:cNvSpPr>
          <p:nvPr>
            <p:ph idx="1"/>
          </p:nvPr>
        </p:nvSpPr>
        <p:spPr/>
        <p:txBody>
          <a:bodyPr>
            <a:normAutofit fontScale="85000" lnSpcReduction="10000"/>
          </a:bodyPr>
          <a:lstStyle/>
          <a:p>
            <a:r>
              <a:rPr lang="en-US" b="1" dirty="0" smtClean="0">
                <a:effectLst>
                  <a:outerShdw blurRad="38100" dist="38100" dir="2700000" algn="tl">
                    <a:srgbClr val="000000">
                      <a:alpha val="43137"/>
                    </a:srgbClr>
                  </a:outerShdw>
                </a:effectLst>
              </a:rPr>
              <a:t>When and where did the campaign to </a:t>
            </a:r>
            <a:r>
              <a:rPr lang="en-US" b="1" dirty="0" err="1" smtClean="0">
                <a:effectLst>
                  <a:outerShdw blurRad="38100" dist="38100" dir="2700000" algn="tl">
                    <a:srgbClr val="000000">
                      <a:alpha val="43137"/>
                    </a:srgbClr>
                  </a:outerShdw>
                </a:effectLst>
              </a:rPr>
              <a:t>Tabook</a:t>
            </a:r>
            <a:r>
              <a:rPr lang="en-US" b="1" dirty="0" smtClean="0">
                <a:effectLst>
                  <a:outerShdw blurRad="38100" dist="38100" dir="2700000" algn="tl">
                    <a:srgbClr val="000000">
                      <a:alpha val="43137"/>
                    </a:srgbClr>
                  </a:outerShdw>
                </a:effectLst>
              </a:rPr>
              <a:t> take place?</a:t>
            </a:r>
          </a:p>
          <a:p>
            <a:r>
              <a:rPr lang="en-US" b="1" dirty="0" smtClean="0">
                <a:effectLst>
                  <a:outerShdw blurRad="38100" dist="38100" dir="2700000" algn="tl">
                    <a:srgbClr val="000000">
                      <a:alpha val="43137"/>
                    </a:srgbClr>
                  </a:outerShdw>
                </a:effectLst>
              </a:rPr>
              <a:t>Why did the Prophet advance toward Syria? </a:t>
            </a:r>
          </a:p>
          <a:p>
            <a:r>
              <a:rPr lang="en-US" b="1" dirty="0" smtClean="0">
                <a:effectLst>
                  <a:outerShdw blurRad="38100" dist="38100" dir="2700000" algn="tl">
                    <a:srgbClr val="000000">
                      <a:alpha val="43137"/>
                    </a:srgbClr>
                  </a:outerShdw>
                </a:effectLst>
              </a:rPr>
              <a:t>Describe the military powers of the Muslims and the enemies during the military campaign?</a:t>
            </a:r>
          </a:p>
          <a:p>
            <a:r>
              <a:rPr lang="en-US" b="1" dirty="0" smtClean="0">
                <a:effectLst>
                  <a:outerShdw blurRad="38100" dist="38100" dir="2700000" algn="tl">
                    <a:srgbClr val="000000">
                      <a:alpha val="43137"/>
                    </a:srgbClr>
                  </a:outerShdw>
                </a:effectLst>
              </a:rPr>
              <a:t>Who were the enemies of the Muslims in </a:t>
            </a:r>
            <a:r>
              <a:rPr lang="en-US" b="1" dirty="0" err="1" smtClean="0">
                <a:effectLst>
                  <a:outerShdw blurRad="38100" dist="38100" dir="2700000" algn="tl">
                    <a:srgbClr val="000000">
                      <a:alpha val="43137"/>
                    </a:srgbClr>
                  </a:outerShdw>
                </a:effectLst>
              </a:rPr>
              <a:t>Tabook</a:t>
            </a:r>
            <a:r>
              <a:rPr lang="en-US" b="1" dirty="0" smtClean="0">
                <a:effectLst>
                  <a:outerShdw blurRad="38100" dist="38100" dir="2700000" algn="tl">
                    <a:srgbClr val="000000">
                      <a:alpha val="43137"/>
                    </a:srgbClr>
                  </a:outerShdw>
                </a:effectLst>
              </a:rPr>
              <a:t>?</a:t>
            </a:r>
          </a:p>
          <a:p>
            <a:r>
              <a:rPr lang="en-US" b="1" dirty="0" smtClean="0">
                <a:effectLst>
                  <a:outerShdw blurRad="38100" dist="38100" dir="2700000" algn="tl">
                    <a:srgbClr val="000000">
                      <a:alpha val="43137"/>
                    </a:srgbClr>
                  </a:outerShdw>
                </a:effectLst>
              </a:rPr>
              <a:t>How did the campaign to </a:t>
            </a:r>
            <a:r>
              <a:rPr lang="en-US" b="1" dirty="0" err="1" smtClean="0">
                <a:effectLst>
                  <a:outerShdw blurRad="38100" dist="38100" dir="2700000" algn="tl">
                    <a:srgbClr val="000000">
                      <a:alpha val="43137"/>
                    </a:srgbClr>
                  </a:outerShdw>
                </a:effectLst>
              </a:rPr>
              <a:t>Tabook</a:t>
            </a:r>
            <a:r>
              <a:rPr lang="en-US" b="1" dirty="0" smtClean="0">
                <a:effectLst>
                  <a:outerShdw blurRad="38100" dist="38100" dir="2700000" algn="tl">
                    <a:srgbClr val="000000">
                      <a:alpha val="43137"/>
                    </a:srgbClr>
                  </a:outerShdw>
                </a:effectLst>
              </a:rPr>
              <a:t> end?</a:t>
            </a:r>
          </a:p>
          <a:p>
            <a:r>
              <a:rPr lang="en-US" b="1" dirty="0" smtClean="0">
                <a:effectLst>
                  <a:outerShdw blurRad="38100" dist="38100" dir="2700000" algn="tl">
                    <a:srgbClr val="000000">
                      <a:alpha val="43137"/>
                    </a:srgbClr>
                  </a:outerShdw>
                </a:effectLst>
              </a:rPr>
              <a:t>Who was among the people who followed the Prophet and traveled alone through the desert? What lesson can we learn from him? </a:t>
            </a: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73808"/>
          </a:xfrm>
        </p:spPr>
        <p:txBody>
          <a:bodyPr>
            <a:normAutofit fontScale="92500"/>
          </a:bodyPr>
          <a:lstStyle/>
          <a:p>
            <a:r>
              <a:rPr lang="en-US" b="1" dirty="0" smtClean="0">
                <a:effectLst>
                  <a:outerShdw blurRad="38100" dist="38100" dir="2700000" algn="tl">
                    <a:srgbClr val="000000">
                      <a:alpha val="43137"/>
                    </a:srgbClr>
                  </a:outerShdw>
                </a:effectLst>
              </a:rPr>
              <a:t>What was the greatest  lesson the Muslims learned in the course of the battle?</a:t>
            </a:r>
          </a:p>
          <a:p>
            <a:r>
              <a:rPr lang="en-US" b="1" dirty="0" smtClean="0">
                <a:effectLst>
                  <a:outerShdw blurRad="38100" dist="38100" dir="2700000" algn="tl">
                    <a:srgbClr val="000000">
                      <a:alpha val="43137"/>
                    </a:srgbClr>
                  </a:outerShdw>
                </a:effectLst>
              </a:rPr>
              <a:t>Who are the </a:t>
            </a:r>
            <a:r>
              <a:rPr lang="en-US" b="1" dirty="0" err="1" smtClean="0">
                <a:effectLst>
                  <a:outerShdw blurRad="38100" dist="38100" dir="2700000" algn="tl">
                    <a:srgbClr val="000000">
                      <a:alpha val="43137"/>
                    </a:srgbClr>
                  </a:outerShdw>
                </a:effectLst>
              </a:rPr>
              <a:t>Munafiqeen</a:t>
            </a:r>
            <a:r>
              <a:rPr lang="en-US" b="1" dirty="0" smtClean="0">
                <a:effectLst>
                  <a:outerShdw blurRad="38100" dist="38100" dir="2700000" algn="tl">
                    <a:srgbClr val="000000">
                      <a:alpha val="43137"/>
                    </a:srgbClr>
                  </a:outerShdw>
                </a:effectLst>
              </a:rPr>
              <a:t>?</a:t>
            </a:r>
          </a:p>
          <a:p>
            <a:r>
              <a:rPr lang="en-US" b="1" dirty="0" smtClean="0">
                <a:effectLst>
                  <a:outerShdw blurRad="38100" dist="38100" dir="2700000" algn="tl">
                    <a:srgbClr val="000000">
                      <a:alpha val="43137"/>
                    </a:srgbClr>
                  </a:outerShdw>
                </a:effectLst>
              </a:rPr>
              <a:t>By end of the campaign there was a threat on the Prophet’s life. Describe what happened? </a:t>
            </a:r>
          </a:p>
          <a:p>
            <a:r>
              <a:rPr lang="en-US" b="1" dirty="0" smtClean="0">
                <a:effectLst>
                  <a:outerShdw blurRad="38100" dist="38100" dir="2700000" algn="tl">
                    <a:srgbClr val="000000">
                      <a:alpha val="43137"/>
                    </a:srgbClr>
                  </a:outerShdw>
                </a:effectLst>
              </a:rPr>
              <a:t>Briefly describe at least two of the miracles demonstrated by the Prophet during the journey to </a:t>
            </a:r>
            <a:r>
              <a:rPr lang="en-US" b="1" dirty="0" err="1" smtClean="0">
                <a:effectLst>
                  <a:outerShdw blurRad="38100" dist="38100" dir="2700000" algn="tl">
                    <a:srgbClr val="000000">
                      <a:alpha val="43137"/>
                    </a:srgbClr>
                  </a:outerShdw>
                </a:effectLst>
              </a:rPr>
              <a:t>Tabook</a:t>
            </a:r>
            <a:r>
              <a:rPr lang="en-US" b="1" dirty="0" smtClean="0">
                <a:effectLst>
                  <a:outerShdw blurRad="38100" dist="38100" dir="2700000" algn="tl">
                    <a:srgbClr val="000000">
                      <a:alpha val="43137"/>
                    </a:srgbClr>
                  </a:outerShdw>
                </a:effectLst>
              </a:rPr>
              <a:t>.</a:t>
            </a:r>
          </a:p>
          <a:p>
            <a:r>
              <a:rPr lang="en-US" b="1" dirty="0" smtClean="0">
                <a:effectLst>
                  <a:outerShdw blurRad="38100" dist="38100" dir="2700000" algn="tl">
                    <a:srgbClr val="000000">
                      <a:alpha val="43137"/>
                    </a:srgbClr>
                  </a:outerShdw>
                </a:effectLst>
              </a:rPr>
              <a:t>Describe how a traveler can combine  and shorten the prayer.</a:t>
            </a:r>
          </a:p>
          <a:p>
            <a:r>
              <a:rPr lang="en-US" b="1" dirty="0" smtClean="0">
                <a:effectLst>
                  <a:outerShdw blurRad="38100" dist="38100" dir="2700000" algn="tl">
                    <a:srgbClr val="000000">
                      <a:alpha val="43137"/>
                    </a:srgbClr>
                  </a:outerShdw>
                </a:effectLst>
              </a:rPr>
              <a:t>What was the root cause of the possible attack of the Romans against the Muslims? </a:t>
            </a: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b="1" dirty="0" smtClean="0">
                <a:solidFill>
                  <a:srgbClr val="FF0000"/>
                </a:solidFill>
              </a:rPr>
              <a:t>Swift Action</a:t>
            </a:r>
            <a:endParaRPr lang="en-US" b="1" dirty="0">
              <a:solidFill>
                <a:srgbClr val="FF0000"/>
              </a:solidFill>
            </a:endParaRPr>
          </a:p>
        </p:txBody>
      </p:sp>
      <p:sp>
        <p:nvSpPr>
          <p:cNvPr id="2" name="Content Placeholder 1"/>
          <p:cNvSpPr>
            <a:spLocks noGrp="1"/>
          </p:cNvSpPr>
          <p:nvPr>
            <p:ph idx="1"/>
          </p:nvPr>
        </p:nvSpPr>
        <p:spPr/>
        <p:txBody>
          <a:bodyPr>
            <a:normAutofit lnSpcReduction="10000"/>
          </a:bodyPr>
          <a:lstStyle/>
          <a:p>
            <a:r>
              <a:rPr lang="en-US" b="1" dirty="0" smtClean="0">
                <a:effectLst>
                  <a:outerShdw blurRad="38100" dist="38100" dir="2700000" algn="tl">
                    <a:srgbClr val="000000">
                      <a:alpha val="43137"/>
                    </a:srgbClr>
                  </a:outerShdw>
                </a:effectLst>
              </a:rPr>
              <a:t>Prophet Muhammad didn't want take any chances, so he began assembling his largest army ever.</a:t>
            </a:r>
          </a:p>
          <a:p>
            <a:r>
              <a:rPr lang="en-US" b="1" dirty="0" smtClean="0">
                <a:effectLst>
                  <a:outerShdw blurRad="38100" dist="38100" dir="2700000" algn="tl">
                    <a:srgbClr val="000000">
                      <a:alpha val="43137"/>
                    </a:srgbClr>
                  </a:outerShdw>
                </a:effectLst>
              </a:rPr>
              <a:t>He was worried  that the Byzantines with their huge army may attack Madinah.</a:t>
            </a:r>
          </a:p>
          <a:p>
            <a:r>
              <a:rPr lang="en-US" b="1" dirty="0" smtClean="0">
                <a:effectLst>
                  <a:outerShdw blurRad="38100" dist="38100" dir="2700000" algn="tl">
                    <a:srgbClr val="000000">
                      <a:alpha val="43137"/>
                    </a:srgbClr>
                  </a:outerShdw>
                </a:effectLst>
              </a:rPr>
              <a:t>The Prophet was determined to proceed up north to face the Byzantines and fight a decisive battle at their own borders.</a:t>
            </a:r>
          </a:p>
          <a:p>
            <a:r>
              <a:rPr lang="en-US" b="1" dirty="0" smtClean="0">
                <a:effectLst>
                  <a:outerShdw blurRad="38100" dist="38100" dir="2700000" algn="tl">
                    <a:srgbClr val="000000">
                      <a:alpha val="43137"/>
                    </a:srgbClr>
                  </a:outerShdw>
                </a:effectLst>
              </a:rPr>
              <a:t>The battle of </a:t>
            </a:r>
            <a:r>
              <a:rPr lang="en-US" b="1" dirty="0" err="1" smtClean="0">
                <a:effectLst>
                  <a:outerShdw blurRad="38100" dist="38100" dir="2700000" algn="tl">
                    <a:srgbClr val="000000">
                      <a:alpha val="43137"/>
                    </a:srgbClr>
                  </a:outerShdw>
                </a:effectLst>
              </a:rPr>
              <a:t>Tabook</a:t>
            </a:r>
            <a:r>
              <a:rPr lang="en-US" b="1" dirty="0" smtClean="0">
                <a:effectLst>
                  <a:outerShdw blurRad="38100" dist="38100" dir="2700000" algn="tl">
                    <a:srgbClr val="000000">
                      <a:alpha val="43137"/>
                    </a:srgbClr>
                  </a:outerShdw>
                </a:effectLst>
              </a:rPr>
              <a:t> was the last of the Prophet’s military expeditions.   </a:t>
            </a: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b="1" dirty="0" err="1" smtClean="0"/>
              <a:t>Jaysh-ul-Usrah:The</a:t>
            </a:r>
            <a:r>
              <a:rPr lang="en-US" b="1" dirty="0" smtClean="0"/>
              <a:t> Army of Hardship</a:t>
            </a:r>
            <a:endParaRPr lang="en-US" b="1" dirty="0"/>
          </a:p>
        </p:txBody>
      </p:sp>
      <p:sp>
        <p:nvSpPr>
          <p:cNvPr id="2" name="Content Placeholder 1"/>
          <p:cNvSpPr>
            <a:spLocks noGrp="1"/>
          </p:cNvSpPr>
          <p:nvPr>
            <p:ph idx="1"/>
          </p:nvPr>
        </p:nvSpPr>
        <p:spPr/>
        <p:txBody>
          <a:bodyPr>
            <a:normAutofit lnSpcReduction="10000"/>
          </a:bodyPr>
          <a:lstStyle/>
          <a:p>
            <a:r>
              <a:rPr lang="en-US" b="1" dirty="0" smtClean="0">
                <a:effectLst>
                  <a:outerShdw blurRad="38100" dist="38100" dir="2700000" algn="tl">
                    <a:srgbClr val="000000">
                      <a:alpha val="43137"/>
                    </a:srgbClr>
                  </a:outerShdw>
                </a:effectLst>
              </a:rPr>
              <a:t>It was summer, and the blazing desert heat was enough to discourage anyone from traveling. It was the month of Rajab ninth year of </a:t>
            </a:r>
            <a:r>
              <a:rPr lang="en-US" b="1" dirty="0" err="1" smtClean="0">
                <a:effectLst>
                  <a:outerShdw blurRad="38100" dist="38100" dir="2700000" algn="tl">
                    <a:srgbClr val="000000">
                      <a:alpha val="43137"/>
                    </a:srgbClr>
                  </a:outerShdw>
                </a:effectLst>
              </a:rPr>
              <a:t>Hijrah</a:t>
            </a:r>
            <a:r>
              <a:rPr lang="en-US" b="1" dirty="0" smtClean="0">
                <a:effectLst>
                  <a:outerShdw blurRad="38100" dist="38100" dir="2700000" algn="tl">
                    <a:srgbClr val="000000">
                      <a:alpha val="43137"/>
                    </a:srgbClr>
                  </a:outerShdw>
                </a:effectLst>
              </a:rPr>
              <a:t>.</a:t>
            </a:r>
          </a:p>
          <a:p>
            <a:r>
              <a:rPr lang="en-US" b="1" dirty="0" smtClean="0">
                <a:effectLst>
                  <a:outerShdw blurRad="38100" dist="38100" dir="2700000" algn="tl">
                    <a:srgbClr val="000000">
                      <a:alpha val="43137"/>
                    </a:srgbClr>
                  </a:outerShdw>
                </a:effectLst>
              </a:rPr>
              <a:t>Wealthy Muslims contributed large amounts of money for the army fund.</a:t>
            </a:r>
          </a:p>
          <a:p>
            <a:r>
              <a:rPr lang="en-US" b="1" dirty="0" err="1" smtClean="0">
                <a:effectLst>
                  <a:outerShdw blurRad="38100" dist="38100" dir="2700000" algn="tl">
                    <a:srgbClr val="000000">
                      <a:alpha val="43137"/>
                    </a:srgbClr>
                  </a:outerShdw>
                </a:effectLst>
              </a:rPr>
              <a:t>Uthman</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ibn</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Affan</a:t>
            </a:r>
            <a:r>
              <a:rPr lang="en-US" b="1" dirty="0" smtClean="0">
                <a:effectLst>
                  <a:outerShdw blurRad="38100" dist="38100" dir="2700000" algn="tl">
                    <a:srgbClr val="000000">
                      <a:alpha val="43137"/>
                    </a:srgbClr>
                  </a:outerShdw>
                </a:effectLst>
              </a:rPr>
              <a:t> donated enough money to equip ten thousand troops.</a:t>
            </a:r>
          </a:p>
          <a:p>
            <a:r>
              <a:rPr lang="en-US" b="1" dirty="0" smtClean="0">
                <a:effectLst>
                  <a:outerShdw blurRad="38100" dist="38100" dir="2700000" algn="tl">
                    <a:srgbClr val="000000">
                      <a:alpha val="43137"/>
                    </a:srgbClr>
                  </a:outerShdw>
                </a:effectLst>
              </a:rPr>
              <a:t>The army was thirty thousand men strong with ten thousand horses. </a:t>
            </a: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73891"/>
          </a:xfrm>
        </p:spPr>
        <p:txBody>
          <a:bodyPr>
            <a:normAutofit fontScale="85000" lnSpcReduction="20000"/>
          </a:bodyPr>
          <a:lstStyle/>
          <a:p>
            <a:r>
              <a:rPr lang="en-US" b="1" dirty="0" smtClean="0">
                <a:effectLst>
                  <a:outerShdw blurRad="38100" dist="38100" dir="2700000" algn="tl">
                    <a:srgbClr val="000000">
                      <a:alpha val="43137"/>
                    </a:srgbClr>
                  </a:outerShdw>
                </a:effectLst>
              </a:rPr>
              <a:t>The Prophet encouraged the </a:t>
            </a:r>
            <a:r>
              <a:rPr lang="en-US" b="1" dirty="0" err="1" smtClean="0">
                <a:effectLst>
                  <a:outerShdw blurRad="38100" dist="38100" dir="2700000" algn="tl">
                    <a:srgbClr val="000000">
                      <a:alpha val="43137"/>
                    </a:srgbClr>
                  </a:outerShdw>
                </a:effectLst>
              </a:rPr>
              <a:t>Sahabah</a:t>
            </a:r>
            <a:r>
              <a:rPr lang="en-US" b="1" dirty="0" smtClean="0">
                <a:effectLst>
                  <a:outerShdw blurRad="38100" dist="38100" dir="2700000" algn="tl">
                    <a:srgbClr val="000000">
                      <a:alpha val="43137"/>
                    </a:srgbClr>
                  </a:outerShdw>
                </a:effectLst>
              </a:rPr>
              <a:t> to pay the charity and fundraise for this </a:t>
            </a:r>
            <a:r>
              <a:rPr lang="en-US" b="1" dirty="0" err="1" smtClean="0">
                <a:effectLst>
                  <a:outerShdw blurRad="38100" dist="38100" dir="2700000" algn="tl">
                    <a:srgbClr val="000000">
                      <a:alpha val="43137"/>
                    </a:srgbClr>
                  </a:outerShdw>
                </a:effectLst>
              </a:rPr>
              <a:t>Gazwah</a:t>
            </a:r>
            <a:r>
              <a:rPr lang="en-US" b="1" dirty="0" smtClean="0">
                <a:effectLst>
                  <a:outerShdw blurRad="38100" dist="38100" dir="2700000" algn="tl">
                    <a:srgbClr val="000000">
                      <a:alpha val="43137"/>
                    </a:srgbClr>
                  </a:outerShdw>
                </a:effectLst>
              </a:rPr>
              <a:t> battle.Uthman </a:t>
            </a:r>
            <a:r>
              <a:rPr lang="en-US" b="1" dirty="0" err="1" smtClean="0">
                <a:effectLst>
                  <a:outerShdw blurRad="38100" dist="38100" dir="2700000" algn="tl">
                    <a:srgbClr val="000000">
                      <a:alpha val="43137"/>
                    </a:srgbClr>
                  </a:outerShdw>
                </a:effectLst>
              </a:rPr>
              <a:t>ibn</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Affan</a:t>
            </a:r>
            <a:r>
              <a:rPr lang="en-US" b="1" dirty="0" smtClean="0">
                <a:effectLst>
                  <a:outerShdw blurRad="38100" dist="38100" dir="2700000" algn="tl">
                    <a:srgbClr val="000000">
                      <a:alpha val="43137"/>
                    </a:srgbClr>
                  </a:outerShdw>
                </a:effectLst>
              </a:rPr>
              <a:t> donated nine hundred saddled camels, a hundred horses, two hundred ounces of gold as charity, a thousand dinars.</a:t>
            </a:r>
          </a:p>
          <a:p>
            <a:r>
              <a:rPr lang="en-US" b="1" dirty="0" smtClean="0">
                <a:effectLst>
                  <a:outerShdw blurRad="38100" dist="38100" dir="2700000" algn="tl">
                    <a:srgbClr val="000000">
                      <a:alpha val="43137"/>
                    </a:srgbClr>
                  </a:outerShdw>
                </a:effectLst>
              </a:rPr>
              <a:t>The Messenger of Allah looked at them and said: “From this day on nothing will harm ‘</a:t>
            </a:r>
            <a:r>
              <a:rPr lang="en-US" b="1" dirty="0" err="1" smtClean="0">
                <a:effectLst>
                  <a:outerShdw blurRad="38100" dist="38100" dir="2700000" algn="tl">
                    <a:srgbClr val="000000">
                      <a:alpha val="43137"/>
                    </a:srgbClr>
                  </a:outerShdw>
                </a:effectLst>
              </a:rPr>
              <a:t>Uthman</a:t>
            </a:r>
            <a:r>
              <a:rPr lang="en-US" b="1" dirty="0" smtClean="0">
                <a:effectLst>
                  <a:outerShdw blurRad="38100" dist="38100" dir="2700000" algn="tl">
                    <a:srgbClr val="000000">
                      <a:alpha val="43137"/>
                    </a:srgbClr>
                  </a:outerShdw>
                </a:effectLst>
              </a:rPr>
              <a:t> regardless of what he does.”</a:t>
            </a:r>
          </a:p>
          <a:p>
            <a:r>
              <a:rPr lang="en-US" b="1" dirty="0" err="1" smtClean="0">
                <a:effectLst>
                  <a:outerShdw blurRad="38100" dist="38100" dir="2700000" algn="tl">
                    <a:srgbClr val="000000">
                      <a:alpha val="43137"/>
                    </a:srgbClr>
                  </a:outerShdw>
                </a:effectLst>
              </a:rPr>
              <a:t>Abdur-Rahman</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Ibn</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Awf</a:t>
            </a:r>
            <a:r>
              <a:rPr lang="en-US" b="1" dirty="0" smtClean="0">
                <a:effectLst>
                  <a:outerShdw blurRad="38100" dist="38100" dir="2700000" algn="tl">
                    <a:srgbClr val="000000">
                      <a:alpha val="43137"/>
                    </a:srgbClr>
                  </a:outerShdw>
                </a:effectLst>
              </a:rPr>
              <a:t> also gave </a:t>
            </a:r>
            <a:r>
              <a:rPr lang="en-US" b="1" dirty="0">
                <a:effectLst>
                  <a:outerShdw blurRad="38100" dist="38100" dir="2700000" algn="tl">
                    <a:srgbClr val="000000">
                      <a:alpha val="43137"/>
                    </a:srgbClr>
                  </a:outerShdw>
                </a:effectLst>
              </a:rPr>
              <a:t>2</a:t>
            </a:r>
            <a:r>
              <a:rPr lang="en-US" b="1" dirty="0" smtClean="0">
                <a:effectLst>
                  <a:outerShdw blurRad="38100" dist="38100" dir="2700000" algn="tl">
                    <a:srgbClr val="000000">
                      <a:alpha val="43137"/>
                    </a:srgbClr>
                  </a:outerShdw>
                </a:effectLst>
              </a:rPr>
              <a:t> hundred silver ounces.</a:t>
            </a:r>
          </a:p>
          <a:p>
            <a:r>
              <a:rPr lang="en-US" b="1" dirty="0" smtClean="0">
                <a:effectLst>
                  <a:outerShdw blurRad="38100" dist="38100" dir="2700000" algn="tl">
                    <a:srgbClr val="000000">
                      <a:alpha val="43137"/>
                    </a:srgbClr>
                  </a:outerShdw>
                </a:effectLst>
              </a:rPr>
              <a:t>Abu </a:t>
            </a:r>
            <a:r>
              <a:rPr lang="en-US" b="1" dirty="0" err="1" smtClean="0">
                <a:effectLst>
                  <a:outerShdw blurRad="38100" dist="38100" dir="2700000" algn="tl">
                    <a:srgbClr val="000000">
                      <a:alpha val="43137"/>
                    </a:srgbClr>
                  </a:outerShdw>
                </a:effectLst>
              </a:rPr>
              <a:t>Bakr</a:t>
            </a:r>
            <a:r>
              <a:rPr lang="en-US" b="1" dirty="0" smtClean="0">
                <a:effectLst>
                  <a:outerShdw blurRad="38100" dist="38100" dir="2700000" algn="tl">
                    <a:srgbClr val="000000">
                      <a:alpha val="43137"/>
                    </a:srgbClr>
                  </a:outerShdw>
                </a:effectLst>
              </a:rPr>
              <a:t> gave all his money to the campaign and left nothing for his family the Prophet asked him, What he had left for his family? He answered , “I left for them Allah and his Prophet.”  </a:t>
            </a: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305800" cy="6172200"/>
          </a:xfrm>
        </p:spPr>
        <p:txBody>
          <a:bodyPr>
            <a:normAutofit fontScale="92500" lnSpcReduction="10000"/>
          </a:bodyPr>
          <a:lstStyle/>
          <a:p>
            <a:pPr>
              <a:buNone/>
            </a:pPr>
            <a:r>
              <a:rPr lang="en-US" b="1" dirty="0" smtClean="0">
                <a:effectLst>
                  <a:outerShdw blurRad="38100" dist="38100" dir="2700000" algn="tl">
                    <a:srgbClr val="000000">
                      <a:alpha val="43137"/>
                    </a:srgbClr>
                  </a:outerShdw>
                </a:effectLst>
              </a:rPr>
              <a:t>  Omar donated half of his fortune.</a:t>
            </a:r>
          </a:p>
          <a:p>
            <a:r>
              <a:rPr lang="en-US" b="1" dirty="0" smtClean="0">
                <a:effectLst>
                  <a:outerShdw blurRad="38100" dist="38100" dir="2700000" algn="tl">
                    <a:srgbClr val="000000">
                      <a:alpha val="43137"/>
                    </a:srgbClr>
                  </a:outerShdw>
                </a:effectLst>
              </a:rPr>
              <a:t>Al-</a:t>
            </a:r>
            <a:r>
              <a:rPr lang="en-US" b="1" dirty="0" err="1" smtClean="0">
                <a:effectLst>
                  <a:outerShdw blurRad="38100" dist="38100" dir="2700000" algn="tl">
                    <a:srgbClr val="000000">
                      <a:alpha val="43137"/>
                    </a:srgbClr>
                  </a:outerShdw>
                </a:effectLst>
              </a:rPr>
              <a:t>Abbas</a:t>
            </a:r>
            <a:r>
              <a:rPr lang="en-US" b="1" dirty="0" smtClean="0">
                <a:effectLst>
                  <a:outerShdw blurRad="38100" dist="38100" dir="2700000" algn="tl">
                    <a:srgbClr val="000000">
                      <a:alpha val="43137"/>
                    </a:srgbClr>
                  </a:outerShdw>
                </a:effectLst>
              </a:rPr>
              <a:t> gifted a lot of money too.</a:t>
            </a:r>
          </a:p>
          <a:p>
            <a:r>
              <a:rPr lang="en-US" b="1" dirty="0" err="1" smtClean="0">
                <a:effectLst>
                  <a:outerShdw blurRad="38100" dist="38100" dir="2700000" algn="tl">
                    <a:srgbClr val="000000">
                      <a:alpha val="43137"/>
                    </a:srgbClr>
                  </a:outerShdw>
                </a:effectLst>
              </a:rPr>
              <a:t>Asim</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ibn</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Adi</a:t>
            </a:r>
            <a:r>
              <a:rPr lang="en-US" b="1" dirty="0" smtClean="0">
                <a:effectLst>
                  <a:outerShdw blurRad="38100" dist="38100" dir="2700000" algn="tl">
                    <a:srgbClr val="000000">
                      <a:alpha val="43137"/>
                    </a:srgbClr>
                  </a:outerShdw>
                </a:effectLst>
              </a:rPr>
              <a:t> offered ninety camel loads.</a:t>
            </a:r>
          </a:p>
          <a:p>
            <a:r>
              <a:rPr lang="en-US" b="1" dirty="0" smtClean="0">
                <a:effectLst>
                  <a:outerShdw blurRad="38100" dist="38100" dir="2700000" algn="tl">
                    <a:srgbClr val="000000">
                      <a:alpha val="43137"/>
                    </a:srgbClr>
                  </a:outerShdw>
                </a:effectLst>
              </a:rPr>
              <a:t>One person gave a bushel or half bushel that he owned.</a:t>
            </a:r>
          </a:p>
          <a:p>
            <a:r>
              <a:rPr lang="en-US" b="1" dirty="0" smtClean="0">
                <a:effectLst>
                  <a:outerShdw blurRad="38100" dist="38100" dir="2700000" algn="tl">
                    <a:srgbClr val="000000">
                      <a:alpha val="43137"/>
                    </a:srgbClr>
                  </a:outerShdw>
                </a:effectLst>
              </a:rPr>
              <a:t>Women contributed by giving jewelry and other items they owned.</a:t>
            </a:r>
          </a:p>
          <a:p>
            <a:r>
              <a:rPr lang="en-US" b="1" dirty="0" smtClean="0">
                <a:effectLst>
                  <a:outerShdw blurRad="38100" dist="38100" dir="2700000" algn="tl">
                    <a:srgbClr val="000000">
                      <a:alpha val="43137"/>
                    </a:srgbClr>
                  </a:outerShdw>
                </a:effectLst>
              </a:rPr>
              <a:t>Despite such generosity, the army still fell short of being perfectly equipped. There remained a shortage of money, equipment, and mounts.</a:t>
            </a:r>
          </a:p>
          <a:p>
            <a:r>
              <a:rPr lang="en-US" b="1" dirty="0" smtClean="0">
                <a:effectLst>
                  <a:outerShdw blurRad="38100" dist="38100" dir="2700000" algn="tl">
                    <a:srgbClr val="000000">
                      <a:alpha val="43137"/>
                    </a:srgbClr>
                  </a:outerShdw>
                </a:effectLst>
              </a:rPr>
              <a:t>Eighteen men had to take turns, sharing one camel. That’s why  army was called  “The army of Hardship” or “</a:t>
            </a:r>
            <a:r>
              <a:rPr lang="en-US" b="1" dirty="0" err="1" smtClean="0">
                <a:effectLst>
                  <a:outerShdw blurRad="38100" dist="38100" dir="2700000" algn="tl">
                    <a:srgbClr val="000000">
                      <a:alpha val="43137"/>
                    </a:srgbClr>
                  </a:outerShdw>
                </a:effectLst>
              </a:rPr>
              <a:t>Jaysh-ul-Usrah</a:t>
            </a:r>
            <a:r>
              <a:rPr lang="en-US" b="1" dirty="0" smtClean="0">
                <a:effectLst>
                  <a:outerShdw blurRad="38100" dist="38100" dir="2700000" algn="tl">
                    <a:srgbClr val="000000">
                      <a:alpha val="43137"/>
                    </a:srgbClr>
                  </a:outerShdw>
                </a:effectLst>
              </a:rPr>
              <a:t>.”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smtClean="0"/>
              <a:t>The Muslim Army Heads North </a:t>
            </a:r>
            <a:endParaRPr lang="en-US" b="1" dirty="0"/>
          </a:p>
        </p:txBody>
      </p:sp>
      <p:sp>
        <p:nvSpPr>
          <p:cNvPr id="2" name="Content Placeholder 1"/>
          <p:cNvSpPr>
            <a:spLocks noGrp="1"/>
          </p:cNvSpPr>
          <p:nvPr>
            <p:ph idx="1"/>
          </p:nvPr>
        </p:nvSpPr>
        <p:spPr/>
        <p:txBody>
          <a:bodyPr>
            <a:normAutofit fontScale="77500" lnSpcReduction="20000"/>
          </a:bodyPr>
          <a:lstStyle/>
          <a:p>
            <a:r>
              <a:rPr lang="en-US" b="1" dirty="0" smtClean="0">
                <a:effectLst>
                  <a:outerShdw blurRad="38100" dist="38100" dir="2700000" algn="tl">
                    <a:srgbClr val="000000">
                      <a:alpha val="43137"/>
                    </a:srgbClr>
                  </a:outerShdw>
                </a:effectLst>
              </a:rPr>
              <a:t>The</a:t>
            </a:r>
            <a:r>
              <a:rPr lang="en-US" dirty="0" smtClean="0"/>
              <a:t> </a:t>
            </a:r>
            <a:r>
              <a:rPr lang="en-US" b="1" dirty="0" smtClean="0">
                <a:effectLst>
                  <a:outerShdw blurRad="38100" dist="38100" dir="2700000" algn="tl">
                    <a:srgbClr val="000000">
                      <a:alpha val="43137"/>
                    </a:srgbClr>
                  </a:outerShdw>
                </a:effectLst>
              </a:rPr>
              <a:t>Prophet set up his camp, at </a:t>
            </a:r>
            <a:r>
              <a:rPr lang="en-US" b="1" dirty="0" err="1" smtClean="0">
                <a:effectLst>
                  <a:outerShdw blurRad="38100" dist="38100" dir="2700000" algn="tl">
                    <a:srgbClr val="000000">
                      <a:alpha val="43137"/>
                    </a:srgbClr>
                  </a:outerShdw>
                </a:effectLst>
              </a:rPr>
              <a:t>Thaniyyat</a:t>
            </a:r>
            <a:r>
              <a:rPr lang="en-US" b="1" dirty="0" smtClean="0">
                <a:effectLst>
                  <a:outerShdw blurRad="38100" dist="38100" dir="2700000" algn="tl">
                    <a:srgbClr val="000000">
                      <a:alpha val="43137"/>
                    </a:srgbClr>
                  </a:outerShdw>
                </a:effectLst>
              </a:rPr>
              <a:t> el-</a:t>
            </a:r>
            <a:r>
              <a:rPr lang="en-US" b="1" dirty="0" err="1" smtClean="0">
                <a:effectLst>
                  <a:outerShdw blurRad="38100" dist="38100" dir="2700000" algn="tl">
                    <a:srgbClr val="000000">
                      <a:alpha val="43137"/>
                    </a:srgbClr>
                  </a:outerShdw>
                </a:effectLst>
              </a:rPr>
              <a:t>Wadaa</a:t>
            </a:r>
            <a:r>
              <a:rPr lang="en-US" b="1" dirty="0" smtClean="0">
                <a:effectLst>
                  <a:outerShdw blurRad="38100" dist="38100" dir="2700000" algn="tl">
                    <a:srgbClr val="000000">
                      <a:alpha val="43137"/>
                    </a:srgbClr>
                  </a:outerShdw>
                </a:effectLst>
              </a:rPr>
              <a:t>.</a:t>
            </a:r>
          </a:p>
          <a:p>
            <a:r>
              <a:rPr lang="en-US" b="1" dirty="0" smtClean="0">
                <a:effectLst>
                  <a:outerShdw blurRad="38100" dist="38100" dir="2700000" algn="tl">
                    <a:srgbClr val="000000">
                      <a:alpha val="43137"/>
                    </a:srgbClr>
                  </a:outerShdw>
                </a:effectLst>
              </a:rPr>
              <a:t>The people of Madinah were witnesses to the stunning scene of the Prophet at the head of his huge army of 10,000 horsemen and 20,000 other soldiers on camelback and foot.</a:t>
            </a:r>
          </a:p>
          <a:p>
            <a:r>
              <a:rPr lang="en-US" b="1" dirty="0" smtClean="0">
                <a:effectLst>
                  <a:outerShdw blurRad="38100" dist="38100" dir="2700000" algn="tl">
                    <a:srgbClr val="000000">
                      <a:alpha val="43137"/>
                    </a:srgbClr>
                  </a:outerShdw>
                </a:effectLst>
              </a:rPr>
              <a:t>It was the habit of the Prophet not to disclose  where he was going for </a:t>
            </a:r>
            <a:r>
              <a:rPr lang="en-US" b="1" dirty="0" err="1" smtClean="0">
                <a:effectLst>
                  <a:outerShdw blurRad="38100" dist="38100" dir="2700000" algn="tl">
                    <a:srgbClr val="000000">
                      <a:alpha val="43137"/>
                    </a:srgbClr>
                  </a:outerShdw>
                </a:effectLst>
              </a:rPr>
              <a:t>Ghzwah</a:t>
            </a:r>
            <a:r>
              <a:rPr lang="en-US" b="1" dirty="0" smtClean="0">
                <a:effectLst>
                  <a:outerShdw blurRad="38100" dist="38100" dir="2700000" algn="tl">
                    <a:srgbClr val="000000">
                      <a:alpha val="43137"/>
                    </a:srgbClr>
                  </a:outerShdw>
                </a:effectLst>
              </a:rPr>
              <a:t>, The Prophet specified that he was going to </a:t>
            </a:r>
            <a:r>
              <a:rPr lang="en-US" b="1" dirty="0" err="1" smtClean="0">
                <a:effectLst>
                  <a:outerShdw blurRad="38100" dist="38100" dir="2700000" algn="tl">
                    <a:srgbClr val="000000">
                      <a:alpha val="43137"/>
                    </a:srgbClr>
                  </a:outerShdw>
                </a:effectLst>
              </a:rPr>
              <a:t>Tabook</a:t>
            </a:r>
            <a:r>
              <a:rPr lang="en-US" b="1" dirty="0" smtClean="0">
                <a:effectLst>
                  <a:outerShdw blurRad="38100" dist="38100" dir="2700000" algn="tl">
                    <a:srgbClr val="000000">
                      <a:alpha val="43137"/>
                    </a:srgbClr>
                  </a:outerShdw>
                </a:effectLst>
              </a:rPr>
              <a:t> because of the great distance and long duration of the trip.</a:t>
            </a:r>
          </a:p>
          <a:p>
            <a:r>
              <a:rPr lang="en-US" b="1" dirty="0" smtClean="0">
                <a:effectLst>
                  <a:outerShdw blurRad="38100" dist="38100" dir="2700000" algn="tl">
                    <a:srgbClr val="000000">
                      <a:alpha val="43137"/>
                    </a:srgbClr>
                  </a:outerShdw>
                </a:effectLst>
              </a:rPr>
              <a:t>He wanted everyone to prepare emotionally and physically for this long and difficult journey.</a:t>
            </a: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533400"/>
            <a:ext cx="8229600" cy="4572000"/>
          </a:xfrm>
        </p:spPr>
        <p:txBody>
          <a:bodyPr>
            <a:normAutofit fontScale="85000" lnSpcReduction="10000"/>
          </a:bodyPr>
          <a:lstStyle/>
          <a:p>
            <a:r>
              <a:rPr lang="en-US" b="1" dirty="0" smtClean="0">
                <a:effectLst>
                  <a:outerShdw blurRad="38100" dist="38100" dir="2700000" algn="tl">
                    <a:srgbClr val="000000">
                      <a:alpha val="43137"/>
                    </a:srgbClr>
                  </a:outerShdw>
                </a:effectLst>
              </a:rPr>
              <a:t>The Prophet appointed Muhammad </a:t>
            </a:r>
            <a:r>
              <a:rPr lang="en-US" b="1" dirty="0" err="1" smtClean="0">
                <a:effectLst>
                  <a:outerShdw blurRad="38100" dist="38100" dir="2700000" algn="tl">
                    <a:srgbClr val="000000">
                      <a:alpha val="43137"/>
                    </a:srgbClr>
                  </a:outerShdw>
                </a:effectLst>
              </a:rPr>
              <a:t>ibn</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Maslamah</a:t>
            </a:r>
            <a:r>
              <a:rPr lang="en-US" b="1" dirty="0" smtClean="0">
                <a:effectLst>
                  <a:outerShdw blurRad="38100" dist="38100" dir="2700000" algn="tl">
                    <a:srgbClr val="000000">
                      <a:alpha val="43137"/>
                    </a:srgbClr>
                  </a:outerShdw>
                </a:effectLst>
              </a:rPr>
              <a:t> Al-</a:t>
            </a:r>
            <a:r>
              <a:rPr lang="en-US" b="1" dirty="0" err="1" smtClean="0">
                <a:effectLst>
                  <a:outerShdw blurRad="38100" dist="38100" dir="2700000" algn="tl">
                    <a:srgbClr val="000000">
                      <a:alpha val="43137"/>
                    </a:srgbClr>
                  </a:outerShdw>
                </a:effectLst>
              </a:rPr>
              <a:t>Ansari</a:t>
            </a:r>
            <a:r>
              <a:rPr lang="en-US" b="1" dirty="0" smtClean="0">
                <a:effectLst>
                  <a:outerShdw blurRad="38100" dist="38100" dir="2700000" algn="tl">
                    <a:srgbClr val="000000">
                      <a:alpha val="43137"/>
                    </a:srgbClr>
                  </a:outerShdw>
                </a:effectLst>
              </a:rPr>
              <a:t> the Amir over the city of Madinah during his absence.</a:t>
            </a:r>
          </a:p>
          <a:p>
            <a:r>
              <a:rPr lang="en-US" b="1" dirty="0" smtClean="0">
                <a:effectLst>
                  <a:outerShdw blurRad="38100" dist="38100" dir="2700000" algn="tl">
                    <a:srgbClr val="000000">
                      <a:alpha val="43137"/>
                    </a:srgbClr>
                  </a:outerShdw>
                </a:effectLst>
              </a:rPr>
              <a:t>This was the greatest Muslim army ever  assembled during the lifetime of the Prophet.</a:t>
            </a:r>
          </a:p>
          <a:p>
            <a:r>
              <a:rPr lang="en-US" b="1" dirty="0" smtClean="0">
                <a:effectLst>
                  <a:outerShdw blurRad="38100" dist="38100" dir="2700000" algn="tl">
                    <a:srgbClr val="000000">
                      <a:alpha val="43137"/>
                    </a:srgbClr>
                  </a:outerShdw>
                </a:effectLst>
              </a:rPr>
              <a:t>The thirty thousand strong Muslim army marched to Syria under the scorching Arabian sun.</a:t>
            </a:r>
          </a:p>
          <a:p>
            <a:r>
              <a:rPr lang="en-US" b="1" dirty="0" smtClean="0">
                <a:effectLst>
                  <a:outerShdw blurRad="38100" dist="38100" dir="2700000" algn="tl">
                    <a:srgbClr val="000000">
                      <a:alpha val="43137"/>
                    </a:srgbClr>
                  </a:outerShdw>
                </a:effectLst>
              </a:rPr>
              <a:t>Despite the hardship, the hearts of the Muslims were filled with the love and dedication to the service of Allah and His Messenger.</a:t>
            </a: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Hypocrites</a:t>
            </a:r>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effectLst>
                  <a:outerShdw blurRad="38100" dist="38100" dir="2700000" algn="tl">
                    <a:srgbClr val="000000">
                      <a:alpha val="43137"/>
                    </a:srgbClr>
                  </a:outerShdw>
                </a:effectLst>
              </a:rPr>
              <a:t>The </a:t>
            </a:r>
            <a:r>
              <a:rPr lang="en-US" b="1" dirty="0" err="1" smtClean="0">
                <a:effectLst>
                  <a:outerShdw blurRad="38100" dist="38100" dir="2700000" algn="tl">
                    <a:srgbClr val="000000">
                      <a:alpha val="43137"/>
                    </a:srgbClr>
                  </a:outerShdw>
                </a:effectLst>
              </a:rPr>
              <a:t>munafiqeen</a:t>
            </a:r>
            <a:r>
              <a:rPr lang="en-US" b="1" dirty="0" smtClean="0">
                <a:effectLst>
                  <a:outerShdw blurRad="38100" dist="38100" dir="2700000" algn="tl">
                    <a:srgbClr val="000000">
                      <a:alpha val="43137"/>
                    </a:srgbClr>
                  </a:outerShdw>
                </a:effectLst>
              </a:rPr>
              <a:t>, or the hypocrites this time tried to scare the believers away from fighting the  Romans. They warned them “do you really believe that fighting those people is as easy as fighting a few Arab? By God, we can see that tomorrow you will be dragged in chains.”</a:t>
            </a:r>
          </a:p>
          <a:p>
            <a:r>
              <a:rPr lang="en-US" b="1" dirty="0" smtClean="0">
                <a:effectLst>
                  <a:outerShdw blurRad="38100" dist="38100" dir="2700000" algn="tl">
                    <a:srgbClr val="000000">
                      <a:alpha val="43137"/>
                    </a:srgbClr>
                  </a:outerShdw>
                </a:effectLst>
              </a:rPr>
              <a:t>They also said to the Muslims, “do not travel in the heat.” To which Allah replied in the  Qur’an: “the fire of Hell is </a:t>
            </a:r>
            <a:r>
              <a:rPr lang="en-US" sz="3400" b="1" dirty="0" smtClean="0">
                <a:effectLst>
                  <a:outerShdw blurRad="38100" dist="38100" dir="2700000" algn="tl">
                    <a:srgbClr val="000000">
                      <a:alpha val="43137"/>
                    </a:srgbClr>
                  </a:outerShdw>
                </a:effectLst>
              </a:rPr>
              <a:t>stronger</a:t>
            </a:r>
            <a:r>
              <a:rPr lang="en-US" b="1" dirty="0" smtClean="0">
                <a:effectLst>
                  <a:outerShdw blurRad="38100" dist="38100" dir="2700000" algn="tl">
                    <a:srgbClr val="000000">
                      <a:alpha val="43137"/>
                    </a:srgbClr>
                  </a:outerShdw>
                </a:effectLst>
              </a:rPr>
              <a:t> in heat.”</a:t>
            </a:r>
          </a:p>
          <a:p>
            <a:r>
              <a:rPr lang="en-US" b="1" dirty="0" smtClean="0">
                <a:effectLst>
                  <a:outerShdw blurRad="38100" dist="38100" dir="2700000" algn="tl">
                    <a:srgbClr val="000000">
                      <a:alpha val="43137"/>
                    </a:srgbClr>
                  </a:outerShdw>
                </a:effectLst>
              </a:rPr>
              <a:t>Many of them came to the Prophet making excuses to avoid traveling with him. The prophet knew  that they were liars and hypocrites,        so he kept tolerating them, hoping that Allah would guide them to the straight path.</a:t>
            </a:r>
          </a:p>
          <a:p>
            <a:r>
              <a:rPr lang="en-US" b="1" dirty="0" smtClean="0">
                <a:effectLst>
                  <a:outerShdw blurRad="38100" dist="38100" dir="2700000" algn="tl">
                    <a:srgbClr val="000000">
                      <a:alpha val="43137"/>
                    </a:srgbClr>
                  </a:outerShdw>
                </a:effectLst>
              </a:rPr>
              <a:t>However, a number of the hypocrites joined the Muslim army for evil purposes, as you learn later. </a:t>
            </a:r>
            <a:endParaRPr 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760</TotalTime>
  <Words>2245</Words>
  <Application>Microsoft Office PowerPoint</Application>
  <PresentationFormat>On-screen Show (4:3)</PresentationFormat>
  <Paragraphs>106</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Verve</vt:lpstr>
      <vt:lpstr>Gazwat Tabook: Fifty Days In the Harsh Desert</vt:lpstr>
      <vt:lpstr>PowerPoint Presentation</vt:lpstr>
      <vt:lpstr>Swift Action</vt:lpstr>
      <vt:lpstr>Jaysh-ul-Usrah:The Army of Hardship</vt:lpstr>
      <vt:lpstr>PowerPoint Presentation</vt:lpstr>
      <vt:lpstr>PowerPoint Presentation</vt:lpstr>
      <vt:lpstr>The Muslim Army Heads North </vt:lpstr>
      <vt:lpstr>PowerPoint Presentation</vt:lpstr>
      <vt:lpstr>The Hypocrites</vt:lpstr>
      <vt:lpstr>PowerPoint Presentation</vt:lpstr>
      <vt:lpstr>PowerPoint Presentation</vt:lpstr>
      <vt:lpstr>Muslims In Tabook</vt:lpstr>
      <vt:lpstr>PowerPoint Presentation</vt:lpstr>
      <vt:lpstr>PowerPoint Presentation</vt:lpstr>
      <vt:lpstr>PowerPoint Presentation</vt:lpstr>
      <vt:lpstr>THE Return Journey to Madinah</vt:lpstr>
      <vt:lpstr>PowerPoint Presentation</vt:lpstr>
      <vt:lpstr>Miracles On The Way</vt:lpstr>
      <vt:lpstr>PowerPoint Presentation</vt:lpstr>
      <vt:lpstr>PowerPoint Presentation</vt:lpstr>
      <vt:lpstr>Abu Tharr Al-Ghifari: A Role Model in Faithfulness</vt:lpstr>
      <vt:lpstr>PowerPoint Presentation</vt:lpstr>
      <vt:lpstr>PowerPoint Presentation</vt:lpstr>
      <vt:lpstr>A lesson in Fiqh</vt:lpstr>
      <vt:lpstr>Study Questions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Gazwat Tabook: Fifty Days In the Harsh Desert</dc:title>
  <dc:creator>akram</dc:creator>
  <cp:lastModifiedBy>islamic</cp:lastModifiedBy>
  <cp:revision>90</cp:revision>
  <dcterms:created xsi:type="dcterms:W3CDTF">2011-10-20T05:23:50Z</dcterms:created>
  <dcterms:modified xsi:type="dcterms:W3CDTF">2012-10-30T10:32:49Z</dcterms:modified>
</cp:coreProperties>
</file>