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C4DCFFA-050A-44FC-BA7E-1D77FE7E18C7}" type="datetimeFigureOut">
              <a:rPr lang="en-US" smtClean="0"/>
              <a:pPr/>
              <a:t>4/17/2012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25B29DE-F06F-4267-8140-ACF9FC0DC6D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4DCFFA-050A-44FC-BA7E-1D77FE7E18C7}" type="datetimeFigureOut">
              <a:rPr lang="en-US" smtClean="0"/>
              <a:pPr/>
              <a:t>4/17/2012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4DCFFA-050A-44FC-BA7E-1D77FE7E18C7}" type="datetimeFigureOut">
              <a:rPr lang="en-US" smtClean="0"/>
              <a:pPr/>
              <a:t>4/17/2012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4DCFFA-050A-44FC-BA7E-1D77FE7E18C7}" type="datetimeFigureOut">
              <a:rPr lang="en-US" smtClean="0"/>
              <a:pPr/>
              <a:t>4/17/2012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4DCFFA-050A-44FC-BA7E-1D77FE7E18C7}" type="datetimeFigureOut">
              <a:rPr lang="en-US" smtClean="0"/>
              <a:pPr/>
              <a:t>4/17/2012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29DE-F06F-4267-8140-ACF9FC0DC6D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4DCFFA-050A-44FC-BA7E-1D77FE7E18C7}" type="datetimeFigureOut">
              <a:rPr lang="en-US" smtClean="0"/>
              <a:pPr/>
              <a:t>4/17/2012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C4DCFFA-050A-44FC-BA7E-1D77FE7E18C7}" type="datetimeFigureOut">
              <a:rPr lang="en-US" smtClean="0"/>
              <a:pPr/>
              <a:t>4/17/2012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4DCFFA-050A-44FC-BA7E-1D77FE7E18C7}" type="datetimeFigureOut">
              <a:rPr lang="en-US" smtClean="0"/>
              <a:pPr/>
              <a:t>4/17/2012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4DCFFA-050A-44FC-BA7E-1D77FE7E18C7}" type="datetimeFigureOut">
              <a:rPr lang="en-US" smtClean="0"/>
              <a:pPr/>
              <a:t>4/17/2012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4DCFFA-050A-44FC-BA7E-1D77FE7E18C7}" type="datetimeFigureOut">
              <a:rPr lang="en-US" smtClean="0"/>
              <a:pPr/>
              <a:t>4/17/2012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29DE-F06F-4267-8140-ACF9FC0DC6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4DCFFA-050A-44FC-BA7E-1D77FE7E18C7}" type="datetimeFigureOut">
              <a:rPr lang="en-US" smtClean="0"/>
              <a:pPr/>
              <a:t>4/17/2012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25B29DE-F06F-4267-8140-ACF9FC0DC6D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C4DCFFA-050A-44FC-BA7E-1D77FE7E18C7}" type="datetimeFigureOut">
              <a:rPr lang="en-US" smtClean="0"/>
              <a:pPr/>
              <a:t>4/17/2012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25B29DE-F06F-4267-8140-ACF9FC0DC6D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Patience and Perseverance: </a:t>
            </a:r>
            <a:br>
              <a:rPr lang="en-US" dirty="0" smtClean="0"/>
            </a:br>
            <a:r>
              <a:rPr lang="en-US" dirty="0" smtClean="0"/>
              <a:t>The Signs of Strong Faith* </a:t>
            </a:r>
            <a:endParaRPr lang="en-US" dirty="0"/>
          </a:p>
        </p:txBody>
      </p:sp>
      <p:sp>
        <p:nvSpPr>
          <p:cNvPr id="3" name="Content Placeholder 2"/>
          <p:cNvSpPr>
            <a:spLocks noGrp="1"/>
          </p:cNvSpPr>
          <p:nvPr>
            <p:ph idx="1"/>
          </p:nvPr>
        </p:nvSpPr>
        <p:spPr/>
        <p:txBody>
          <a:bodyPr>
            <a:normAutofit/>
          </a:bodyPr>
          <a:lstStyle/>
          <a:p>
            <a:r>
              <a:rPr lang="en-US" dirty="0" smtClean="0"/>
              <a:t>The true believer in Al-</a:t>
            </a:r>
            <a:r>
              <a:rPr lang="en-US" dirty="0" err="1" smtClean="0"/>
              <a:t>Qadar</a:t>
            </a:r>
            <a:r>
              <a:rPr lang="en-US" dirty="0" smtClean="0"/>
              <a:t> requires the </a:t>
            </a:r>
            <a:r>
              <a:rPr lang="en-US" dirty="0"/>
              <a:t>M</a:t>
            </a:r>
            <a:r>
              <a:rPr lang="en-US" dirty="0" smtClean="0"/>
              <a:t>uslims to demonstrate two attitudes:</a:t>
            </a:r>
          </a:p>
          <a:p>
            <a:r>
              <a:rPr lang="en-US" dirty="0" smtClean="0"/>
              <a:t>1. Patience towards life’s trials difficulties</a:t>
            </a:r>
          </a:p>
          <a:p>
            <a:r>
              <a:rPr lang="en-US" dirty="0" smtClean="0"/>
              <a:t>2. Gratefulness to Allah for His favors</a:t>
            </a:r>
          </a:p>
          <a:p>
            <a:r>
              <a:rPr lang="en-US" dirty="0"/>
              <a:t> </a:t>
            </a:r>
            <a:r>
              <a:rPr lang="en-US" dirty="0" smtClean="0"/>
              <a:t>  In this chapter and the following one, you will learn the two important attitudes a Muslim should demonstrate in his or her daily life; </a:t>
            </a:r>
            <a:r>
              <a:rPr lang="en-US" dirty="0" err="1" smtClean="0"/>
              <a:t>Sabr</a:t>
            </a:r>
            <a:r>
              <a:rPr lang="en-US" dirty="0" smtClean="0"/>
              <a:t>, or patience and </a:t>
            </a:r>
            <a:r>
              <a:rPr lang="en-US" dirty="0" err="1" smtClean="0"/>
              <a:t>Shukr</a:t>
            </a:r>
            <a:r>
              <a:rPr lang="en-US" dirty="0" smtClean="0"/>
              <a:t>, thankfulness to Allah. These two positive attitudes are signs of strong faith.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991944"/>
          </a:xfrm>
        </p:spPr>
        <p:txBody>
          <a:bodyPr>
            <a:normAutofit lnSpcReduction="10000"/>
          </a:bodyPr>
          <a:lstStyle/>
          <a:p>
            <a:r>
              <a:rPr lang="en-US" dirty="0" smtClean="0"/>
              <a:t> 3.  Allah forgive and rewards those who are righteous and patient. Allah says in </a:t>
            </a:r>
            <a:r>
              <a:rPr lang="en-US" dirty="0" err="1" smtClean="0"/>
              <a:t>SuratHud</a:t>
            </a:r>
            <a:r>
              <a:rPr lang="en-US" dirty="0" smtClean="0"/>
              <a:t>:</a:t>
            </a:r>
          </a:p>
          <a:p>
            <a:r>
              <a:rPr lang="ar-SA" dirty="0" smtClean="0"/>
              <a:t>إِلَّا الَّذِينَ صَبَرُوا وَعَمِلُوا الصَّالِحَاتِ أُولَٰئِكَ لَهُمْ مَغْفِرَةٌ وَأَجْرٌ كَبِيرٌ</a:t>
            </a:r>
            <a:endParaRPr lang="en-US" dirty="0" smtClean="0"/>
          </a:p>
          <a:p>
            <a:r>
              <a:rPr lang="en-US" dirty="0" smtClean="0"/>
              <a:t>“Except those who  show patience and do righteous good deeds: those will be forgiven and win a good great reward (paradise).”</a:t>
            </a:r>
          </a:p>
          <a:p>
            <a:r>
              <a:rPr lang="en-US" dirty="0" smtClean="0"/>
              <a:t>   3.  Patience is a quality of a believers.</a:t>
            </a:r>
          </a:p>
          <a:p>
            <a:r>
              <a:rPr lang="en-US" dirty="0" smtClean="0"/>
              <a:t>Allah tells us that the patience and piety of His Prophet </a:t>
            </a:r>
            <a:r>
              <a:rPr lang="en-US" dirty="0" err="1" smtClean="0"/>
              <a:t>Yousuf</a:t>
            </a:r>
            <a:r>
              <a:rPr lang="en-US" dirty="0" smtClean="0"/>
              <a:t> brought him to a position of power and leadership. Allah says in </a:t>
            </a:r>
            <a:r>
              <a:rPr lang="en-US" dirty="0" err="1" smtClean="0"/>
              <a:t>Surat</a:t>
            </a:r>
            <a:r>
              <a:rPr lang="en-US" dirty="0" smtClean="0"/>
              <a:t> As-</a:t>
            </a:r>
            <a:r>
              <a:rPr lang="en-US" dirty="0" err="1" smtClean="0"/>
              <a:t>Sajdah</a:t>
            </a:r>
            <a:r>
              <a:rPr lang="en-US" dirty="0" smtClean="0"/>
              <a:t>:</a:t>
            </a:r>
          </a:p>
          <a:p>
            <a:r>
              <a:rPr lang="en-US" dirty="0" smtClean="0"/>
              <a:t> </a:t>
            </a:r>
            <a:r>
              <a:rPr lang="ar-SA" dirty="0" smtClean="0"/>
              <a:t>وَجَعَلْنَا مِنْهُمْ أَئِمَّةً يَهْدُونَ بِأَمْرِنَا لَمَّا صَبَرُوا ۖ وَكَانُوا بِآيَاتِنَا يُوقِنُونَ</a:t>
            </a:r>
            <a:endParaRPr lang="en-US" dirty="0" smtClean="0"/>
          </a:p>
          <a:p>
            <a:r>
              <a:rPr lang="en-US" dirty="0" smtClean="0"/>
              <a:t>  “And We made from among them (children of </a:t>
            </a:r>
            <a:r>
              <a:rPr lang="en-US" dirty="0" err="1" smtClean="0"/>
              <a:t>Isra’eel</a:t>
            </a:r>
            <a:r>
              <a:rPr lang="en-US" dirty="0" smtClean="0"/>
              <a:t>)leaders, giving guiding under Our command, when they were patient and used to believe with certainty in Our </a:t>
            </a:r>
            <a:r>
              <a:rPr lang="en-US" dirty="0" err="1" smtClean="0"/>
              <a:t>ahaat</a:t>
            </a:r>
            <a:r>
              <a:rPr lang="en-US" dirty="0" smtClean="0"/>
              <a:t>.”</a:t>
            </a:r>
          </a:p>
          <a:p>
            <a:endParaRPr lang="en-US" dirty="0" smtClean="0"/>
          </a:p>
          <a:p>
            <a:pPr>
              <a:buNone/>
            </a:pPr>
            <a:endParaRPr lang="en-US" dirty="0" smtClean="0"/>
          </a:p>
          <a:p>
            <a:endParaRPr lang="en-US" dirty="0" smtClean="0"/>
          </a:p>
          <a:p>
            <a:endParaRPr lang="en-US" dirty="0" smtClean="0"/>
          </a:p>
          <a:p>
            <a:endParaRPr lang="en-US" dirty="0" smtClean="0"/>
          </a:p>
          <a:p>
            <a:pPr>
              <a:buNone/>
            </a:pP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597352"/>
          </a:xfrm>
        </p:spPr>
        <p:txBody>
          <a:bodyPr>
            <a:normAutofit lnSpcReduction="10000"/>
          </a:bodyPr>
          <a:lstStyle/>
          <a:p>
            <a:r>
              <a:rPr lang="en-US" dirty="0" smtClean="0"/>
              <a:t>  5. Patience enables believers to turn enemies into close friends.</a:t>
            </a:r>
          </a:p>
          <a:p>
            <a:r>
              <a:rPr lang="en-US" dirty="0" smtClean="0"/>
              <a:t>Allah tells us that repelling evil with kind attitude makes the evildoer become like a close friend. Allah says in </a:t>
            </a:r>
            <a:r>
              <a:rPr lang="en-US" dirty="0" err="1" smtClean="0"/>
              <a:t>Surat</a:t>
            </a:r>
            <a:r>
              <a:rPr lang="en-US" dirty="0" smtClean="0"/>
              <a:t> </a:t>
            </a:r>
            <a:r>
              <a:rPr lang="en-US" dirty="0" err="1" smtClean="0"/>
              <a:t>Fussilat</a:t>
            </a:r>
            <a:r>
              <a:rPr lang="en-US" dirty="0" smtClean="0"/>
              <a:t>:</a:t>
            </a:r>
          </a:p>
          <a:p>
            <a:r>
              <a:rPr lang="en-US" dirty="0" smtClean="0"/>
              <a:t>                      	</a:t>
            </a:r>
            <a:r>
              <a:rPr lang="ar-SA" dirty="0" smtClean="0"/>
              <a:t>وَلَا تَسْتَوِي الْحَسَنَةُ وَلَا السَّيِّئَةُ ۚ ادْفَعْ بِالَّتِي هِيَ أَحْسَنُ فَإِذَا الَّذِي بَيْنَكَ وَبَيْنَهُ عَدَاوَةٌ كَأَنَّهُ وَلِيٌّ حَمِيمٌ</a:t>
            </a:r>
            <a:endParaRPr lang="en-US" dirty="0" smtClean="0"/>
          </a:p>
          <a:p>
            <a:r>
              <a:rPr lang="en-US" dirty="0" smtClean="0"/>
              <a:t>“The good deed and the evil deed cannot be equal. Repel(the evil) with one which is better(</a:t>
            </a:r>
            <a:r>
              <a:rPr lang="en-US" dirty="0" err="1" smtClean="0"/>
              <a:t>i.e</a:t>
            </a:r>
            <a:r>
              <a:rPr lang="en-US" dirty="0" smtClean="0"/>
              <a:t> Allah orders the faithful believers to be patient at the time of anger to excuse those who treat them badly) then verily he, between whom and you there was enmity, (will become) as though he was a close </a:t>
            </a:r>
            <a:r>
              <a:rPr lang="en-US" dirty="0" err="1" smtClean="0"/>
              <a:t>friend.”or</a:t>
            </a:r>
            <a:r>
              <a:rPr lang="en-US" dirty="0" smtClean="0"/>
              <a:t> their </a:t>
            </a:r>
          </a:p>
          <a:p>
            <a:r>
              <a:rPr lang="en-US" dirty="0" smtClean="0"/>
              <a:t>  6.  Allah rewards the believers with </a:t>
            </a:r>
            <a:r>
              <a:rPr lang="en-US" dirty="0" err="1" smtClean="0"/>
              <a:t>Jannah</a:t>
            </a:r>
            <a:r>
              <a:rPr lang="en-US" dirty="0" smtClean="0"/>
              <a:t> for their patience. 	</a:t>
            </a:r>
            <a:r>
              <a:rPr lang="ar-SA" dirty="0" smtClean="0"/>
              <a:t>وَجَزَاهُمْ بِمَا صَبَرُوا جَنَّةً وَحَرِيرًا</a:t>
            </a:r>
            <a:r>
              <a:rPr lang="en-US" dirty="0" smtClean="0"/>
              <a:t> And(Allah) rewarded them, because they were patient, with garden and silk.”</a:t>
            </a:r>
          </a:p>
          <a:p>
            <a:endParaRPr lang="en-US" dirty="0" smtClean="0"/>
          </a:p>
          <a:p>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lstStyle/>
          <a:p>
            <a:pPr algn="ctr"/>
            <a:r>
              <a:rPr lang="en-US" dirty="0" smtClean="0"/>
              <a:t>Foundations of patience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 have true patience a Muslim must have the following foundations in his mind.</a:t>
            </a:r>
          </a:p>
          <a:p>
            <a:r>
              <a:rPr lang="en-US" dirty="0" smtClean="0"/>
              <a:t>1. Following clear conscience.</a:t>
            </a:r>
          </a:p>
          <a:p>
            <a:r>
              <a:rPr lang="en-US" dirty="0" smtClean="0"/>
              <a:t>2. Demonstrating Highs.</a:t>
            </a:r>
          </a:p>
          <a:p>
            <a:r>
              <a:rPr lang="en-US" dirty="0" smtClean="0"/>
              <a:t>3. Shunning </a:t>
            </a:r>
            <a:r>
              <a:rPr lang="en-US" dirty="0" err="1" smtClean="0"/>
              <a:t>Shatan’s</a:t>
            </a:r>
            <a:r>
              <a:rPr lang="en-US" dirty="0" smtClean="0"/>
              <a:t> Deceit</a:t>
            </a:r>
          </a:p>
          <a:p>
            <a:r>
              <a:rPr lang="en-US" dirty="0" smtClean="0"/>
              <a:t>4. Fearing nothing but Allah</a:t>
            </a:r>
          </a:p>
          <a:p>
            <a:r>
              <a:rPr lang="en-US" dirty="0" smtClean="0"/>
              <a:t> 1.   Following Clear Conscience</a:t>
            </a:r>
          </a:p>
          <a:p>
            <a:r>
              <a:rPr lang="en-US" dirty="0" smtClean="0"/>
              <a:t>  Allah created each person with a conscience to let him know what is right and wrong in all situations. This conscience calls upon people to think and behave in the manner that pleases Allah . Every person Also has a lower self that urges him to follow his whims and desires. </a:t>
            </a:r>
          </a:p>
          <a:p>
            <a:r>
              <a:rPr lang="en-US" dirty="0" smtClean="0"/>
              <a:t>A believer always display a sure determination to ignore their lower selves by listening only to their consciences.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92696"/>
            <a:ext cx="8229600" cy="5847928"/>
          </a:xfrm>
        </p:spPr>
        <p:txBody>
          <a:bodyPr>
            <a:normAutofit fontScale="92500" lnSpcReduction="20000"/>
          </a:bodyPr>
          <a:lstStyle/>
          <a:p>
            <a:pPr>
              <a:buFont typeface="Courier New" pitchFamily="49" charset="0"/>
              <a:buChar char="o"/>
            </a:pPr>
            <a:r>
              <a:rPr lang="en-US" dirty="0" smtClean="0"/>
              <a:t>Even if their lower self calls them to do something that appears attractive and appealing, they ignore and resist these urges.</a:t>
            </a:r>
          </a:p>
          <a:p>
            <a:pPr>
              <a:buFont typeface="Courier New" pitchFamily="49" charset="0"/>
              <a:buChar char="o"/>
            </a:pPr>
            <a:r>
              <a:rPr lang="en-US" dirty="0" smtClean="0"/>
              <a:t>In daily life, this can mean ignoring the lower self’s urges to behave selfishly and instead following the conscience’s advice to be self-sacrificing. This behavior of the faithful people is the result of the extreme patience they display while following their consciences. </a:t>
            </a:r>
          </a:p>
          <a:p>
            <a:pPr>
              <a:buFont typeface="Courier New" pitchFamily="49" charset="0"/>
              <a:buChar char="o"/>
            </a:pPr>
            <a:r>
              <a:rPr lang="en-US" dirty="0" smtClean="0"/>
              <a:t>   2.  Living the Qur’an’s Morality</a:t>
            </a:r>
          </a:p>
          <a:p>
            <a:pPr>
              <a:buFont typeface="Courier New" pitchFamily="49" charset="0"/>
              <a:buChar char="o"/>
            </a:pPr>
            <a:r>
              <a:rPr lang="en-US" dirty="0" smtClean="0"/>
              <a:t>  Only those who possess the superior morality portrayed in the Qur’an can always display true patience. For example, one might have a very strong temper, but upon learning that Allah refers to believers as “those who control their rage and pardon other people”3: 134), he exhibits forgiving behavior  even when faced with an event that normally makes them angry.</a:t>
            </a:r>
          </a:p>
          <a:p>
            <a:pPr>
              <a:buFont typeface="Courier New" pitchFamily="49" charset="0"/>
              <a:buChar char="o"/>
            </a:pPr>
            <a:endParaRPr lang="en-US" dirty="0" smtClean="0"/>
          </a:p>
          <a:p>
            <a:pPr>
              <a:buNone/>
            </a:pPr>
            <a:r>
              <a:rPr lang="en-US"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775920"/>
          </a:xfrm>
        </p:spPr>
        <p:txBody>
          <a:bodyPr>
            <a:normAutofit fontScale="92500"/>
          </a:bodyPr>
          <a:lstStyle/>
          <a:p>
            <a:r>
              <a:rPr lang="en-US" dirty="0" smtClean="0"/>
              <a:t>Whatever may happen, believers continue to speak pleasantly, remain tolerant, control their anger, and show other fine moral characteristics taught by the Qur’an.</a:t>
            </a:r>
          </a:p>
          <a:p>
            <a:r>
              <a:rPr lang="en-US" dirty="0" smtClean="0"/>
              <a:t>  In short, what makes the believers 'character superior is their consistent and high morality. The faithful try to display high moral as long as they are alive not only in pardoning other people but also in displaying self-sacrifice, humility, compassion, </a:t>
            </a:r>
            <a:r>
              <a:rPr lang="en-US" dirty="0" err="1" smtClean="0"/>
              <a:t>kidheartedness</a:t>
            </a:r>
            <a:r>
              <a:rPr lang="en-US" dirty="0" smtClean="0"/>
              <a:t>, tolerance, justice, love, and respect.</a:t>
            </a:r>
          </a:p>
          <a:p>
            <a:r>
              <a:rPr lang="en-US" dirty="0" smtClean="0"/>
              <a:t>   3.  Shunning Satan’s Deceit</a:t>
            </a:r>
          </a:p>
          <a:p>
            <a:r>
              <a:rPr lang="en-US" dirty="0" smtClean="0"/>
              <a:t>   When Allah created Prophet Adam He required all angels to prostrate to him. </a:t>
            </a:r>
            <a:r>
              <a:rPr lang="en-US" dirty="0" err="1" smtClean="0"/>
              <a:t>Iblis</a:t>
            </a:r>
            <a:r>
              <a:rPr lang="en-US" dirty="0" smtClean="0"/>
              <a:t> rebelled against Allah’s order and refused to do so. Allah cast him out of Paradise and declared him cursed until the end of time.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775920"/>
          </a:xfrm>
        </p:spPr>
        <p:txBody>
          <a:bodyPr/>
          <a:lstStyle/>
          <a:p>
            <a:r>
              <a:rPr lang="en-US" dirty="0" smtClean="0"/>
              <a:t>But Satan demanded that Allah allow him to tempt people to loose themselves in the allures of this world until the Day of Judgment. Allah granted this, but also declared  that Satan would have no power over His faithful servants.</a:t>
            </a:r>
          </a:p>
          <a:p>
            <a:r>
              <a:rPr lang="en-US" dirty="0" smtClean="0"/>
              <a:t>Satan cannot influence those who display patience in maintaining their faith in our Lord, because Allah has declared that Satan can deceive and divert only those who rebel against Allah. Allah calls on the faithful to take refuge in Him from Satan’s wiles and deceptions.</a:t>
            </a:r>
          </a:p>
          <a:p>
            <a:r>
              <a:rPr lang="en-US" dirty="0" smtClean="0"/>
              <a:t>“If an evil impulse from Satan provokes you, seek refuge in Allah. He is All-Hearing , All-Seeing”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dirty="0" smtClean="0"/>
              <a:t>Fearing nothing but Allah</a:t>
            </a:r>
            <a:endParaRPr lang="en-US" dirty="0"/>
          </a:p>
        </p:txBody>
      </p:sp>
      <p:sp>
        <p:nvSpPr>
          <p:cNvPr id="3" name="Content Placeholder 2"/>
          <p:cNvSpPr>
            <a:spLocks noGrp="1"/>
          </p:cNvSpPr>
          <p:nvPr>
            <p:ph idx="1"/>
          </p:nvPr>
        </p:nvSpPr>
        <p:spPr/>
        <p:txBody>
          <a:bodyPr/>
          <a:lstStyle/>
          <a:p>
            <a:r>
              <a:rPr lang="en-US" dirty="0" smtClean="0"/>
              <a:t>   People who do not truly believe in Allah’s Power and greatness are subject to innumerable fears. Among these fears are the fears of other people, the dark, or certain numbers or colors, believing that they have an independent power of their own.</a:t>
            </a:r>
          </a:p>
          <a:p>
            <a:r>
              <a:rPr lang="en-US" dirty="0" smtClean="0"/>
              <a:t>True believers know that only Allah has power and that no one can harm or help anybody else without His permission </a:t>
            </a:r>
            <a:r>
              <a:rPr lang="en-US" smtClean="0"/>
              <a:t>and will.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Hadeeth</a:t>
            </a:r>
            <a:r>
              <a:rPr lang="en-US" dirty="0" smtClean="0"/>
              <a:t> </a:t>
            </a:r>
            <a:r>
              <a:rPr lang="en-US" dirty="0" err="1" smtClean="0"/>
              <a:t>Shareef</a:t>
            </a:r>
            <a:endParaRPr lang="en-US" dirty="0"/>
          </a:p>
        </p:txBody>
      </p:sp>
      <p:sp>
        <p:nvSpPr>
          <p:cNvPr id="3" name="Content Placeholder 2"/>
          <p:cNvSpPr>
            <a:spLocks noGrp="1"/>
          </p:cNvSpPr>
          <p:nvPr>
            <p:ph idx="1"/>
          </p:nvPr>
        </p:nvSpPr>
        <p:spPr/>
        <p:txBody>
          <a:bodyPr>
            <a:normAutofit lnSpcReduction="10000"/>
          </a:bodyPr>
          <a:lstStyle/>
          <a:p>
            <a:pPr algn="r" rtl="1"/>
            <a:r>
              <a:rPr lang="ar-AE" dirty="0" smtClean="0"/>
              <a:t>عن صهيب الرومي رضي الله عنه قال: قال رسول الله صلى الله عليه وسلم:  ”عجبا لأمرالمؤمن, ان أمره كله خير, وليس ذلك لأحد الا للمؤمن, ان أصابته سراء شكرفكان خيرا له,وان أصابته ضراء صبر فكان خيراله“     (رواه مسلم) </a:t>
            </a:r>
            <a:endParaRPr lang="en-US" dirty="0" smtClean="0"/>
          </a:p>
          <a:p>
            <a:pPr algn="l"/>
            <a:r>
              <a:rPr lang="en-US" dirty="0" err="1"/>
              <a:t>S</a:t>
            </a:r>
            <a:r>
              <a:rPr lang="en-US" dirty="0" err="1" smtClean="0"/>
              <a:t>uhayb</a:t>
            </a:r>
            <a:r>
              <a:rPr lang="en-US" dirty="0" smtClean="0"/>
              <a:t> </a:t>
            </a:r>
            <a:r>
              <a:rPr lang="en-US" dirty="0" err="1" smtClean="0"/>
              <a:t>ibn</a:t>
            </a:r>
            <a:r>
              <a:rPr lang="en-US" dirty="0" smtClean="0"/>
              <a:t> </a:t>
            </a:r>
            <a:r>
              <a:rPr lang="en-US" dirty="0" err="1" smtClean="0"/>
              <a:t>Sinan</a:t>
            </a:r>
            <a:r>
              <a:rPr lang="en-US" dirty="0" smtClean="0"/>
              <a:t> </a:t>
            </a:r>
            <a:r>
              <a:rPr lang="en-US" dirty="0" err="1" smtClean="0"/>
              <a:t>ar-Rumi</a:t>
            </a:r>
            <a:r>
              <a:rPr lang="en-US" dirty="0" smtClean="0"/>
              <a:t> narrated that </a:t>
            </a:r>
            <a:r>
              <a:rPr lang="en-US" dirty="0" err="1" smtClean="0"/>
              <a:t>Rasoolullah</a:t>
            </a:r>
            <a:r>
              <a:rPr lang="en-US" dirty="0" smtClean="0"/>
              <a:t> said, “strange is the manner of the true believer for there is good in all of his manners. And only the believer has this manner. If he is blessed with a happy time then he will thank { Allah}, thus there is good for him in it, and if he gets into trouble, he endures it patiently, thus there is a good for him in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patience?</a:t>
            </a:r>
            <a:endParaRPr lang="en-US" dirty="0"/>
          </a:p>
        </p:txBody>
      </p:sp>
      <p:sp>
        <p:nvSpPr>
          <p:cNvPr id="3" name="Content Placeholder 2"/>
          <p:cNvSpPr>
            <a:spLocks noGrp="1"/>
          </p:cNvSpPr>
          <p:nvPr>
            <p:ph idx="1"/>
          </p:nvPr>
        </p:nvSpPr>
        <p:spPr/>
        <p:txBody>
          <a:bodyPr>
            <a:normAutofit lnSpcReduction="10000"/>
          </a:bodyPr>
          <a:lstStyle/>
          <a:p>
            <a:r>
              <a:rPr lang="en-US" dirty="0" smtClean="0"/>
              <a:t>  </a:t>
            </a:r>
            <a:r>
              <a:rPr lang="en-US" dirty="0" err="1" smtClean="0"/>
              <a:t>Sabr</a:t>
            </a:r>
            <a:r>
              <a:rPr lang="en-US" dirty="0" smtClean="0"/>
              <a:t> is an Arabic word which means patience perseverance and stead fasting.</a:t>
            </a:r>
          </a:p>
          <a:p>
            <a:r>
              <a:rPr lang="en-US" dirty="0" smtClean="0"/>
              <a:t>Scholars have defined patience as a good human trait or attitude a patient person bravely face pains and difficulties of life and refrain from doing evil actions in reaction to life’s calamities.</a:t>
            </a:r>
          </a:p>
          <a:p>
            <a:r>
              <a:rPr lang="en-US" dirty="0"/>
              <a:t> </a:t>
            </a:r>
            <a:r>
              <a:rPr lang="en-US" dirty="0" smtClean="0"/>
              <a:t> In the spiritual sense, patience means to stop ourselves from despairing and panicking, to stop our tongues from complaining, and to stop our hands from striking our faces and tearing our clothes at times of grief and stress.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Definition of patience by scholars</a:t>
            </a:r>
            <a:endParaRPr lang="en-US" dirty="0"/>
          </a:p>
        </p:txBody>
      </p:sp>
      <p:sp>
        <p:nvSpPr>
          <p:cNvPr id="3" name="Content Placeholder 2"/>
          <p:cNvSpPr>
            <a:spLocks noGrp="1"/>
          </p:cNvSpPr>
          <p:nvPr>
            <p:ph idx="1"/>
          </p:nvPr>
        </p:nvSpPr>
        <p:spPr/>
        <p:txBody>
          <a:bodyPr>
            <a:normAutofit lnSpcReduction="10000"/>
          </a:bodyPr>
          <a:lstStyle/>
          <a:p>
            <a:r>
              <a:rPr lang="en-US" dirty="0" smtClean="0"/>
              <a:t>  Abu </a:t>
            </a:r>
            <a:r>
              <a:rPr lang="en-US" dirty="0" err="1" smtClean="0"/>
              <a:t>Uthman</a:t>
            </a:r>
            <a:r>
              <a:rPr lang="en-US" dirty="0" smtClean="0"/>
              <a:t> said: “ the one who has patience is the one who trained himself to handle difficulties.”</a:t>
            </a:r>
          </a:p>
          <a:p>
            <a:pPr algn="l"/>
            <a:r>
              <a:rPr lang="en-US" dirty="0" err="1" smtClean="0"/>
              <a:t>Amr</a:t>
            </a:r>
            <a:r>
              <a:rPr lang="en-US" dirty="0" smtClean="0"/>
              <a:t> </a:t>
            </a:r>
            <a:r>
              <a:rPr lang="en-US" dirty="0" err="1" smtClean="0"/>
              <a:t>ibn</a:t>
            </a:r>
            <a:r>
              <a:rPr lang="en-US" dirty="0" smtClean="0"/>
              <a:t> </a:t>
            </a:r>
            <a:r>
              <a:rPr lang="en-US" dirty="0" err="1" smtClean="0"/>
              <a:t>Uthman</a:t>
            </a:r>
            <a:r>
              <a:rPr lang="en-US" dirty="0" smtClean="0"/>
              <a:t> al-</a:t>
            </a:r>
            <a:r>
              <a:rPr lang="en-US" dirty="0" err="1" smtClean="0"/>
              <a:t>Makki</a:t>
            </a:r>
            <a:r>
              <a:rPr lang="en-US" dirty="0" smtClean="0"/>
              <a:t> said: “patience means to keep close to Allah and to accept calmly the trials He sends, without complaining or feeling sad”.</a:t>
            </a:r>
            <a:r>
              <a:rPr lang="en-US" dirty="0"/>
              <a:t> </a:t>
            </a:r>
            <a:r>
              <a:rPr lang="en-US" dirty="0" smtClean="0"/>
              <a:t>Ali </a:t>
            </a:r>
            <a:r>
              <a:rPr lang="en-US" dirty="0" err="1" smtClean="0"/>
              <a:t>ibn</a:t>
            </a:r>
            <a:r>
              <a:rPr lang="en-US" dirty="0" smtClean="0"/>
              <a:t> </a:t>
            </a:r>
            <a:r>
              <a:rPr lang="en-US" dirty="0" err="1" smtClean="0"/>
              <a:t>Abi</a:t>
            </a:r>
            <a:r>
              <a:rPr lang="en-US" dirty="0" smtClean="0"/>
              <a:t> </a:t>
            </a:r>
            <a:r>
              <a:rPr lang="en-US" dirty="0" err="1" smtClean="0"/>
              <a:t>Talib</a:t>
            </a:r>
            <a:r>
              <a:rPr lang="en-US" dirty="0" smtClean="0"/>
              <a:t> </a:t>
            </a:r>
            <a:r>
              <a:rPr lang="ar-AE" dirty="0" smtClean="0"/>
              <a:t>رضي الله عنه</a:t>
            </a:r>
            <a:r>
              <a:rPr lang="en-US" dirty="0" smtClean="0"/>
              <a:t>  said: “ Patience means to seek Allah’s help”.</a:t>
            </a:r>
          </a:p>
          <a:p>
            <a:pPr algn="l"/>
            <a:r>
              <a:rPr lang="en-US" dirty="0" smtClean="0"/>
              <a:t>Patience is when a person restrains himself from being fearful during hard times. Also a person who is patient restrains himself from doing prohibited acts and does what is obliged and righteous.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Faces of Patience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Imam </a:t>
            </a:r>
            <a:r>
              <a:rPr lang="en-US" dirty="0" err="1" smtClean="0"/>
              <a:t>Ibn-ul-Qayyim</a:t>
            </a:r>
            <a:r>
              <a:rPr lang="en-US" dirty="0" smtClean="0"/>
              <a:t> said, “There are three types of patience:</a:t>
            </a:r>
          </a:p>
          <a:p>
            <a:r>
              <a:rPr lang="en-US" dirty="0" smtClean="0"/>
              <a:t>1.  Patience in obeying Allah and doing righteous deeds.</a:t>
            </a:r>
          </a:p>
          <a:p>
            <a:r>
              <a:rPr lang="en-US" dirty="0"/>
              <a:t> </a:t>
            </a:r>
            <a:r>
              <a:rPr lang="en-US" dirty="0" smtClean="0"/>
              <a:t>    Worshipping Allah and obeying Him requires patience, perseverance and discipline. Therefore Allah commanded to be patient as He was taking acts of worship and obedience. Allah says in </a:t>
            </a:r>
            <a:r>
              <a:rPr lang="en-US" dirty="0" err="1" smtClean="0"/>
              <a:t>Surat</a:t>
            </a:r>
            <a:r>
              <a:rPr lang="en-US" dirty="0" smtClean="0"/>
              <a:t> </a:t>
            </a:r>
            <a:r>
              <a:rPr lang="en-US" dirty="0" err="1" smtClean="0"/>
              <a:t>Meryam</a:t>
            </a:r>
            <a:r>
              <a:rPr lang="en-US" dirty="0" smtClean="0"/>
              <a:t>,</a:t>
            </a:r>
          </a:p>
          <a:p>
            <a:pPr>
              <a:buNone/>
            </a:pPr>
            <a:r>
              <a:rPr lang="en-US" dirty="0"/>
              <a:t>		</a:t>
            </a:r>
            <a:r>
              <a:rPr lang="ar-SA" dirty="0"/>
              <a:t>رَبُّ السَّمَاوَاتِ وَالْأَرْضِ وَمَا بَيْنَهُمَا فَاعْبُدْهُ وَاصْطَبِرْ لِعِبَادَتِهِ </a:t>
            </a:r>
            <a:r>
              <a:rPr lang="ar-SA" dirty="0" smtClean="0"/>
              <a:t>ۚ</a:t>
            </a:r>
            <a:endParaRPr lang="en-US" dirty="0" smtClean="0"/>
          </a:p>
          <a:p>
            <a:r>
              <a:rPr lang="en-US" dirty="0" smtClean="0"/>
              <a:t>“{Allah is the} Lord of the heavens and the earth, and all that is between them, so worship Him and be constant and patient in his worship.”</a:t>
            </a:r>
          </a:p>
          <a:p>
            <a:r>
              <a:rPr lang="en-US" dirty="0" smtClean="0"/>
              <a:t>Allah also ordered the Prophet and all parents,</a:t>
            </a:r>
          </a:p>
          <a:p>
            <a:pPr>
              <a:buNone/>
            </a:pPr>
            <a:r>
              <a:rPr lang="en-US" dirty="0" smtClean="0"/>
              <a:t> </a:t>
            </a:r>
            <a:r>
              <a:rPr lang="en-US" dirty="0"/>
              <a:t>	</a:t>
            </a:r>
            <a:r>
              <a:rPr lang="ar-SA" dirty="0"/>
              <a:t>وَأْمُرْ أَهْلَكَ بِالصَّلَاةِ وَاصْطَبِرْ عَلَيْهَا </a:t>
            </a:r>
            <a:endParaRPr lang="en-US" dirty="0" smtClean="0"/>
          </a:p>
          <a:p>
            <a:r>
              <a:rPr lang="en-US" dirty="0" smtClean="0"/>
              <a:t>“ and enjoin prayer on your family, and be patient in offering them.” (</a:t>
            </a:r>
            <a:r>
              <a:rPr lang="en-US" dirty="0" err="1" smtClean="0"/>
              <a:t>Surat</a:t>
            </a:r>
            <a:r>
              <a:rPr lang="en-US" dirty="0" smtClean="0"/>
              <a:t> </a:t>
            </a:r>
            <a:r>
              <a:rPr lang="en-US" dirty="0" err="1" smtClean="0"/>
              <a:t>Taha</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r>
              <a:rPr lang="en-US" dirty="0" smtClean="0"/>
              <a:t>The Messenger of Allah and all true believers needed great patience in order to fulfill their obligations of conveying the message and uplifting the conditions of individuals and society. Without the patience, they could not succeed in their tasks. Therefore Allah commanded to the prophet Muhammad </a:t>
            </a:r>
          </a:p>
          <a:p>
            <a:pPr>
              <a:buNone/>
            </a:pPr>
            <a:r>
              <a:rPr lang="en-US" dirty="0"/>
              <a:t>		</a:t>
            </a:r>
            <a:r>
              <a:rPr lang="ar-SA" dirty="0" smtClean="0"/>
              <a:t>فَاصْبِرْ </a:t>
            </a:r>
            <a:r>
              <a:rPr lang="ar-SA" dirty="0"/>
              <a:t>كَمَا صَبَرَ أُولُو الْعَزْمِ مِنَ الرُّسُلِ </a:t>
            </a:r>
            <a:endParaRPr lang="en-US" dirty="0" smtClean="0"/>
          </a:p>
          <a:p>
            <a:r>
              <a:rPr lang="en-US" dirty="0" smtClean="0"/>
              <a:t>“therefore be patient {O Muhammad} as did the Messengers of strong will”</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Patience on abstaining from evil, disobedience and prohibited acts.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Abstaining from </a:t>
            </a:r>
            <a:r>
              <a:rPr lang="en-US" dirty="0" err="1" smtClean="0"/>
              <a:t>Haram</a:t>
            </a:r>
            <a:r>
              <a:rPr lang="en-US" dirty="0" smtClean="0"/>
              <a:t>, or prohibited acts requires a great struggle and discipline against one’s desires. It take much patience to reject the evil influences of </a:t>
            </a:r>
            <a:r>
              <a:rPr lang="en-US" dirty="0" err="1" smtClean="0"/>
              <a:t>shaytan</a:t>
            </a:r>
            <a:r>
              <a:rPr lang="en-US" dirty="0" smtClean="0"/>
              <a:t>. Therefore Allah will generously reward those who patiently abstain fro evil. The Prophet Muhammad told us about the people who will receive special reward: “Seven are the( persons) whom Allah would give protection with His shade on the Day when there would no shade but His shade(i.e., on the Day of judgment) and among them : a youth who grew up with the worship of Allah,…a man whom an extremely beautiful woman seduces (for illicit relation), but he rejected this offer by saying : I fear Allah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a:bodyPr>
          <a:lstStyle/>
          <a:p>
            <a:r>
              <a:rPr lang="en-US" dirty="0" smtClean="0"/>
              <a:t>Prophet </a:t>
            </a:r>
            <a:r>
              <a:rPr lang="en-US" dirty="0" err="1" smtClean="0"/>
              <a:t>Yousuf</a:t>
            </a:r>
            <a:r>
              <a:rPr lang="en-US" dirty="0" smtClean="0"/>
              <a:t> is another example of a person who abstained patiently from the evil lure of the wife of the king of Egypt. Prophet </a:t>
            </a:r>
            <a:r>
              <a:rPr lang="en-US" dirty="0" err="1" smtClean="0"/>
              <a:t>Yousuf</a:t>
            </a:r>
            <a:r>
              <a:rPr lang="en-US" dirty="0" smtClean="0"/>
              <a:t> chose incarceration for several years rather than committing an evil act.</a:t>
            </a:r>
          </a:p>
          <a:p>
            <a:r>
              <a:rPr lang="en-US" dirty="0" smtClean="0"/>
              <a:t>   3. Patience during times of hardship without complaints.</a:t>
            </a:r>
          </a:p>
          <a:p>
            <a:r>
              <a:rPr lang="en-US" dirty="0" smtClean="0"/>
              <a:t>  A true believer practices patience during time of hardship without voicing complaints. Facing calamities and hardship without complaining is the fruit of believing in Al-</a:t>
            </a:r>
            <a:r>
              <a:rPr lang="en-US" dirty="0" err="1" smtClean="0"/>
              <a:t>Qadar</a:t>
            </a:r>
            <a:r>
              <a:rPr lang="en-US" dirty="0" smtClean="0"/>
              <a:t> and accepting Allah’s will.</a:t>
            </a:r>
          </a:p>
          <a:p>
            <a:r>
              <a:rPr lang="en-US" dirty="0" smtClean="0"/>
              <a:t>Prophet </a:t>
            </a:r>
            <a:r>
              <a:rPr lang="en-US" dirty="0" err="1" smtClean="0"/>
              <a:t>muhammad</a:t>
            </a:r>
            <a:r>
              <a:rPr lang="en-US" dirty="0" smtClean="0"/>
              <a:t>(S.A.W) said:   “never a believer is stricken with a discomfort, an illness, an anxiety, a grief or mental worry, or even the picking of a thorn, that his sins are not removed for him”. (</a:t>
            </a:r>
            <a:r>
              <a:rPr lang="en-US" dirty="0" err="1" smtClean="0"/>
              <a:t>Bukhari</a:t>
            </a:r>
            <a:r>
              <a:rPr lang="en-US" dirty="0" smtClean="0"/>
              <a:t> and Muslim)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Benefits of patience</a:t>
            </a:r>
            <a:endParaRPr lang="en-US" dirty="0"/>
          </a:p>
        </p:txBody>
      </p:sp>
      <p:sp>
        <p:nvSpPr>
          <p:cNvPr id="3" name="Content Placeholder 2"/>
          <p:cNvSpPr>
            <a:spLocks noGrp="1"/>
          </p:cNvSpPr>
          <p:nvPr>
            <p:ph idx="1"/>
          </p:nvPr>
        </p:nvSpPr>
        <p:spPr/>
        <p:txBody>
          <a:bodyPr/>
          <a:lstStyle/>
          <a:p>
            <a:r>
              <a:rPr lang="en-US" dirty="0" smtClean="0"/>
              <a:t>  Allah has guaranteed those who patient that He will give them reward and blessings without measure. Following are few important benefits of </a:t>
            </a:r>
            <a:r>
              <a:rPr lang="en-US" dirty="0" err="1" smtClean="0"/>
              <a:t>Sabr</a:t>
            </a:r>
            <a:r>
              <a:rPr lang="en-US" dirty="0" smtClean="0"/>
              <a:t>, or patience:</a:t>
            </a:r>
          </a:p>
          <a:p>
            <a:r>
              <a:rPr lang="en-US" dirty="0" smtClean="0"/>
              <a:t> 1.  Allah supports those who are patient.</a:t>
            </a:r>
          </a:p>
          <a:p>
            <a:r>
              <a:rPr lang="en-US" dirty="0" smtClean="0"/>
              <a:t>He tells them that is He is with them by guiding and supporting them and granting them a clear victory. Allah says in </a:t>
            </a:r>
            <a:r>
              <a:rPr lang="en-US" dirty="0" err="1" smtClean="0"/>
              <a:t>Surat-ul-Anfal</a:t>
            </a:r>
            <a:r>
              <a:rPr lang="en-US" dirty="0" smtClean="0"/>
              <a:t>:   </a:t>
            </a:r>
            <a:r>
              <a:rPr lang="ar-SA" dirty="0" smtClean="0"/>
              <a:t> وَاصْبِرُوا ۚ إِنَّ اللَّهَ مَعَ الصَّابِرِينَ</a:t>
            </a:r>
            <a:endParaRPr lang="en-US" dirty="0" smtClean="0"/>
          </a:p>
          <a:p>
            <a:pPr>
              <a:buNone/>
            </a:pPr>
            <a:r>
              <a:rPr lang="en-US" dirty="0" smtClean="0"/>
              <a:t>“surely, Allah is with those who are patient.”</a:t>
            </a:r>
          </a:p>
          <a:p>
            <a:r>
              <a:rPr lang="en-US" dirty="0" smtClean="0"/>
              <a:t>  2.  Allah loves those who are patient.  </a:t>
            </a:r>
            <a:r>
              <a:rPr lang="ar-SA" dirty="0" smtClean="0"/>
              <a:t> وَاللَّهُ يُحِبُّ الصَّابِرِينَ</a:t>
            </a:r>
            <a:r>
              <a:rPr lang="en-US" dirty="0" smtClean="0"/>
              <a:t> </a:t>
            </a:r>
          </a:p>
          <a:p>
            <a:endParaRPr lang="en-US" dirty="0" smtClean="0"/>
          </a:p>
          <a:p>
            <a:pPr>
              <a:buNone/>
            </a:pP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547</TotalTime>
  <Words>1652</Words>
  <Application>Microsoft Office PowerPoint</Application>
  <PresentationFormat>On-screen Show (4:3)</PresentationFormat>
  <Paragraphs>85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Patience and Perseverance:  The Signs of Strong Faith* </vt:lpstr>
      <vt:lpstr>Hadeeth Shareef</vt:lpstr>
      <vt:lpstr>What is patience?</vt:lpstr>
      <vt:lpstr>Definition of patience by scholars</vt:lpstr>
      <vt:lpstr>Faces of Patience </vt:lpstr>
      <vt:lpstr>Slide 6</vt:lpstr>
      <vt:lpstr>2.  Patience on abstaining from evil, disobedience and prohibited acts.</vt:lpstr>
      <vt:lpstr>Slide 8</vt:lpstr>
      <vt:lpstr>Benefits of patience</vt:lpstr>
      <vt:lpstr>Slide 10</vt:lpstr>
      <vt:lpstr>Slide 11</vt:lpstr>
      <vt:lpstr>Foundations of patience</vt:lpstr>
      <vt:lpstr>Slide 13</vt:lpstr>
      <vt:lpstr>Slide 14</vt:lpstr>
      <vt:lpstr>Slide 15</vt:lpstr>
      <vt:lpstr>4.  Fearing nothing but Allah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Patience and Perseverance:  The Signs of Strong Faith* </dc:title>
  <dc:creator>akram</dc:creator>
  <cp:lastModifiedBy>akram</cp:lastModifiedBy>
  <cp:revision>20</cp:revision>
  <dcterms:created xsi:type="dcterms:W3CDTF">2012-03-30T13:10:05Z</dcterms:created>
  <dcterms:modified xsi:type="dcterms:W3CDTF">2012-04-17T16:22:05Z</dcterms:modified>
</cp:coreProperties>
</file>