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60" r:id="rId1"/>
  </p:sldMasterIdLst>
  <p:notesMasterIdLst>
    <p:notesMasterId r:id="rId45"/>
  </p:notesMasterIdLst>
  <p:sldIdLst>
    <p:sldId id="257" r:id="rId2"/>
    <p:sldId id="258" r:id="rId3"/>
    <p:sldId id="259" r:id="rId4"/>
    <p:sldId id="300" r:id="rId5"/>
    <p:sldId id="262"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98"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7" r:id="rId39"/>
    <p:sldId id="293" r:id="rId40"/>
    <p:sldId id="294" r:id="rId41"/>
    <p:sldId id="295" r:id="rId42"/>
    <p:sldId id="296" r:id="rId43"/>
    <p:sldId id="299"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3" autoAdjust="0"/>
    <p:restoredTop sz="94762" autoAdjust="0"/>
  </p:normalViewPr>
  <p:slideViewPr>
    <p:cSldViewPr>
      <p:cViewPr varScale="1">
        <p:scale>
          <a:sx n="69" d="100"/>
          <a:sy n="69" d="100"/>
        </p:scale>
        <p:origin x="-906" y="-102"/>
      </p:cViewPr>
      <p:guideLst>
        <p:guide orient="horz" pos="2160"/>
        <p:guide pos="2880"/>
      </p:guideLst>
    </p:cSldViewPr>
  </p:slideViewPr>
  <p:outlineViewPr>
    <p:cViewPr>
      <p:scale>
        <a:sx n="33" d="100"/>
        <a:sy n="33" d="100"/>
      </p:scale>
      <p:origin x="0" y="3071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6F6603-EDE8-4974-AED2-5F3914D32A22}" type="datetimeFigureOut">
              <a:rPr lang="en-US" smtClean="0"/>
              <a:pPr/>
              <a:t>5/12/2012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E14A69-CE08-4623-A25F-39194AF38E9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D76CB7EC-555A-455A-895F-3AAC680C556B}" type="datetimeFigureOut">
              <a:rPr lang="en-US" smtClean="0"/>
              <a:pPr/>
              <a:t>5/12/2012</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765798C9-33C7-410F-B860-55469EFCF91A}"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6CB7EC-555A-455A-895F-3AAC680C556B}" type="datetimeFigureOut">
              <a:rPr lang="en-US" smtClean="0"/>
              <a:pPr/>
              <a:t>5/12/2012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5798C9-33C7-410F-B860-55469EFCF91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6CB7EC-555A-455A-895F-3AAC680C556B}" type="datetimeFigureOut">
              <a:rPr lang="en-US" smtClean="0"/>
              <a:pPr/>
              <a:t>5/12/2012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5798C9-33C7-410F-B860-55469EFCF91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6CB7EC-555A-455A-895F-3AAC680C556B}" type="datetimeFigureOut">
              <a:rPr lang="en-US" smtClean="0"/>
              <a:pPr/>
              <a:t>5/12/2012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5798C9-33C7-410F-B860-55469EFCF91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76CB7EC-555A-455A-895F-3AAC680C556B}" type="datetimeFigureOut">
              <a:rPr lang="en-US" smtClean="0"/>
              <a:pPr/>
              <a:t>5/12/2012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765798C9-33C7-410F-B860-55469EFCF91A}"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76CB7EC-555A-455A-895F-3AAC680C556B}" type="datetimeFigureOut">
              <a:rPr lang="en-US" smtClean="0"/>
              <a:pPr/>
              <a:t>5/12/2012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5798C9-33C7-410F-B860-55469EFCF91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76CB7EC-555A-455A-895F-3AAC680C556B}" type="datetimeFigureOut">
              <a:rPr lang="en-US" smtClean="0"/>
              <a:pPr/>
              <a:t>5/12/2012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65798C9-33C7-410F-B860-55469EFCF91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76CB7EC-555A-455A-895F-3AAC680C556B}" type="datetimeFigureOut">
              <a:rPr lang="en-US" smtClean="0"/>
              <a:pPr/>
              <a:t>5/12/2012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65798C9-33C7-410F-B860-55469EFCF91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6CB7EC-555A-455A-895F-3AAC680C556B}" type="datetimeFigureOut">
              <a:rPr lang="en-US" smtClean="0"/>
              <a:pPr/>
              <a:t>5/12/2012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65798C9-33C7-410F-B860-55469EFCF91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76CB7EC-555A-455A-895F-3AAC680C556B}" type="datetimeFigureOut">
              <a:rPr lang="en-US" smtClean="0"/>
              <a:pPr/>
              <a:t>5/12/2012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5798C9-33C7-410F-B860-55469EFCF91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76CB7EC-555A-455A-895F-3AAC680C556B}" type="datetimeFigureOut">
              <a:rPr lang="en-US" smtClean="0"/>
              <a:pPr/>
              <a:t>5/12/2012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5798C9-33C7-410F-B860-55469EFCF91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76CB7EC-555A-455A-895F-3AAC680C556B}" type="datetimeFigureOut">
              <a:rPr lang="en-US" smtClean="0"/>
              <a:pPr/>
              <a:t>5/12/2012</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65798C9-33C7-410F-B860-55469EFCF91A}"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Patience and Perseverance in Daily Life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One of the most emotional and painful calamities is the loss of a love one. The death of parents, children, spouses, relatives, friends is sometime  hard to comprehend</a:t>
            </a:r>
          </a:p>
          <a:p>
            <a:r>
              <a:rPr lang="en-US" sz="3900" dirty="0" smtClean="0"/>
              <a:t>1.  Patience when loosing Love ones.</a:t>
            </a:r>
          </a:p>
          <a:p>
            <a:r>
              <a:rPr lang="en-US" dirty="0" smtClean="0"/>
              <a:t>Once the prophet passed by a woman who have been weeping over the grave of her son. The prophet advised her to calm down and accept Allah’s will. The woman did not recognize the prophet and said, “Leave me alone, you don’t know how hard his death was on me!” The prophet withdrew politely, but said to her, “true patience when you observe it as the first shock hits.”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80760"/>
          </a:xfrm>
        </p:spPr>
        <p:txBody>
          <a:bodyPr>
            <a:normAutofit fontScale="92500" lnSpcReduction="20000"/>
          </a:bodyPr>
          <a:lstStyle/>
          <a:p>
            <a:pPr algn="r" rtl="1"/>
            <a:r>
              <a:rPr lang="ar-SA" dirty="0" smtClean="0"/>
              <a:t>وَلَنَبْلُوَنَّكُمْ بِشَيْءٍ مِنَ الْخَوْفِ وَالْجُوعِ وَنَقْصٍ مِنَ الْأَمْوَالِ وَالْأَنْفُسِ وَالثَّمَرَاتِ ۗ وَبَشِّرِ الصَّابِرِينَ</a:t>
            </a:r>
            <a:endParaRPr lang="en-US" dirty="0" smtClean="0"/>
          </a:p>
          <a:p>
            <a:r>
              <a:rPr lang="en-US" dirty="0" smtClean="0"/>
              <a:t>And We will test you with a certain amount of fear and hunger and loss of property and lives and fruits; and give good news to the patient, </a:t>
            </a:r>
          </a:p>
          <a:p>
            <a:pPr algn="r"/>
            <a:r>
              <a:rPr lang="en-US" dirty="0" smtClean="0"/>
              <a:t>	 . 		</a:t>
            </a:r>
            <a:r>
              <a:rPr lang="ar-SA" dirty="0" smtClean="0"/>
              <a:t>الَّذِينَ إِذَا أَصَابَتْهُمْ مُصِيبَةٌ قَالُوا إِنَّا لِلَّهِ وَإِنَّا إِلَيْهِ </a:t>
            </a:r>
            <a:r>
              <a:rPr lang="en-US" dirty="0" smtClean="0"/>
              <a:t>   </a:t>
            </a:r>
            <a:r>
              <a:rPr lang="ar-SA" dirty="0" smtClean="0"/>
              <a:t>رَاجِعُون</a:t>
            </a:r>
            <a:r>
              <a:rPr lang="en-US" dirty="0" smtClean="0"/>
              <a:t> . </a:t>
            </a:r>
          </a:p>
          <a:p>
            <a:r>
              <a:rPr lang="en-US" dirty="0" smtClean="0"/>
              <a:t>Who, when afflicted with calamity, say: "Truly! To Allah we belong and truly, to Him we shall return.“</a:t>
            </a:r>
          </a:p>
          <a:p>
            <a:pPr algn="r">
              <a:buNone/>
            </a:pPr>
            <a:r>
              <a:rPr lang="en-US" dirty="0" smtClean="0"/>
              <a:t> 		</a:t>
            </a:r>
            <a:r>
              <a:rPr lang="ar-SA" dirty="0" smtClean="0"/>
              <a:t>أُولَٰئِكَ عَلَيْهِمْ صَلَوَاتٌ مِنْ رَبِّهِمْ وَرَحْمَةٌ ۖ وَأُولَٰئِكَ هُمُ الْمُهْتَدُونَ</a:t>
            </a:r>
            <a:endParaRPr lang="en-US" dirty="0" smtClean="0"/>
          </a:p>
          <a:p>
            <a:pPr>
              <a:buNone/>
            </a:pPr>
            <a:r>
              <a:rPr lang="en-US" dirty="0" smtClean="0"/>
              <a:t>. </a:t>
            </a:r>
          </a:p>
          <a:p>
            <a:r>
              <a:rPr lang="en-US" dirty="0" smtClean="0"/>
              <a:t>They are those on whom are the </a:t>
            </a:r>
            <a:r>
              <a:rPr lang="en-US" dirty="0" err="1" smtClean="0"/>
              <a:t>Salawât</a:t>
            </a:r>
            <a:r>
              <a:rPr lang="en-US" dirty="0" smtClean="0"/>
              <a:t> (i.e. who are blessed and will be forgiven) from their Lord, and (they are those who) receive His Mercy, and it is they who are the guided-ones.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  Patience During hunger or Poverty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Allah may also test the people with poverty and hunger. Allah makes the test by sending the same test to people in a wide variety of forms and in unexpected ways. Those who have true faith and devotion are prepared to face these difficulties in in all of their forms on relying on the power of their faith and submission to Allah.</a:t>
            </a:r>
          </a:p>
          <a:p>
            <a:r>
              <a:rPr lang="en-US" dirty="0" smtClean="0"/>
              <a:t>Disbelievers forget that only Allah gives the countless favors to them in this world, but they show Him no gratitude. In fact , if even one blessing is removed, they rebel against Allah and show ingratitude. One can  find such examples on regular basis.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80760"/>
          </a:xfrm>
        </p:spPr>
        <p:txBody>
          <a:bodyPr/>
          <a:lstStyle/>
          <a:p>
            <a:r>
              <a:rPr lang="en-US" dirty="0" smtClean="0"/>
              <a:t>They ignore the fact that their houses, cars, clothes, foods, and drinks were Allah’s gifts to them, they believe that all such thing belonged to them alone.   They do not put their trust in Allah and thus turn a beneficial test against themselves.</a:t>
            </a:r>
          </a:p>
          <a:p>
            <a:r>
              <a:rPr lang="en-US" dirty="0" smtClean="0"/>
              <a:t> On the other hand, true believers remain pleased with their Lord either they are rich or poor, hungry or fed, thus they will be rewarded with Allah’s mercy Allah </a:t>
            </a:r>
            <a:r>
              <a:rPr lang="en-US" dirty="0" smtClean="0"/>
              <a:t>says </a:t>
            </a:r>
            <a:r>
              <a:rPr lang="en-US" dirty="0" smtClean="0"/>
              <a:t>in </a:t>
            </a:r>
            <a:r>
              <a:rPr lang="en-US" dirty="0" err="1" smtClean="0"/>
              <a:t>Surat-ul-Baqarah</a:t>
            </a:r>
            <a:r>
              <a:rPr lang="en-US" dirty="0" smtClean="0"/>
              <a:t>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0" y="228600"/>
            <a:ext cx="8686800" cy="6400800"/>
          </a:xfrm>
        </p:spPr>
        <p:txBody>
          <a:bodyPr>
            <a:normAutofit fontScale="92500" lnSpcReduction="10000"/>
          </a:bodyPr>
          <a:lstStyle/>
          <a:p>
            <a:pPr algn="r" rtl="1"/>
            <a:r>
              <a:rPr lang="ar-SA" dirty="0" smtClean="0"/>
              <a:t>أَمْ حَسِبْتُمْ أَنْ تَدْخُلُوا الْجَنَّةَ وَلَمَّا يَأْتِكُمْ مَثَلُ الَّذِينَ خَلَوْا مِنْ قَبْلِكُمْ ۖ مَسَّتْهُمُ الْبَأْسَاءُ وَالضَّرَّاءُ وَزُلْزِلُوا حَتَّىٰ يَقُولَ الرَّسُولُ وَالَّذِينَ آمَنُوا مَعَهُ مَتَىٰ نَصْرُ اللَّهِ ۗ أَلَا إِنَّ نَصْرَ اللَّهِ ق</a:t>
            </a:r>
            <a:r>
              <a:rPr lang="en-US" dirty="0" smtClean="0"/>
              <a:t>! </a:t>
            </a:r>
          </a:p>
          <a:p>
            <a:r>
              <a:rPr lang="en-US" dirty="0" smtClean="0"/>
              <a:t>Or think you that you will enter Paradise without such (trials) as came to those who passed away before you? They were afflicted with severe poverty and ailments and were so shaken that even the Messenger and those who believed along with him said, "When (will come) the Help of Allah?" Yes! Certainly, the Help of Allah is near!</a:t>
            </a:r>
          </a:p>
          <a:p>
            <a:r>
              <a:rPr lang="en-US" dirty="0" smtClean="0"/>
              <a:t>Allah tells  us that those people were afflicted with poverty and illness and sought refuge in His help and are patient and meet such a test with good behavior, whatever the circumstances, His help is very near at hand. We know this because He promises that while testing the faithful, He will ease their burden. Allah says in </a:t>
            </a:r>
            <a:r>
              <a:rPr lang="en-US" dirty="0" err="1" smtClean="0"/>
              <a:t>surat-ul-Inshirah</a:t>
            </a:r>
            <a:r>
              <a:rPr lang="en-US" dirty="0" smtClean="0"/>
              <a:t> </a:t>
            </a:r>
          </a:p>
          <a:p>
            <a:pPr algn="r"/>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80760"/>
          </a:xfrm>
        </p:spPr>
        <p:txBody>
          <a:bodyPr>
            <a:normAutofit fontScale="85000" lnSpcReduction="10000"/>
          </a:bodyPr>
          <a:lstStyle/>
          <a:p>
            <a:pPr rtl="1"/>
            <a:r>
              <a:rPr lang="ar-SA" dirty="0" smtClean="0"/>
              <a:t>فَإِنَّ مَعَ الْعُسْرِ يُسْرًا</a:t>
            </a:r>
            <a:r>
              <a:rPr lang="en-US" dirty="0" smtClean="0"/>
              <a:t>                                                            </a:t>
            </a:r>
          </a:p>
          <a:p>
            <a:pPr>
              <a:buNone/>
            </a:pPr>
            <a:r>
              <a:rPr lang="en-US" dirty="0" smtClean="0"/>
              <a:t>		Verily, along with every hardship is relief,</a:t>
            </a:r>
          </a:p>
          <a:p>
            <a:pPr algn="ctr" rtl="1"/>
            <a:r>
              <a:rPr lang="en-US" dirty="0" smtClean="0"/>
              <a:t>		</a:t>
            </a:r>
            <a:r>
              <a:rPr lang="ar-AE" dirty="0" smtClean="0"/>
              <a:t>و</a:t>
            </a:r>
            <a:r>
              <a:rPr lang="ar-SA" dirty="0" smtClean="0"/>
              <a:t>إِنَّ مَعَ الْعُسْرِ</a:t>
            </a:r>
            <a:r>
              <a:rPr lang="ar-AE" dirty="0" smtClean="0"/>
              <a:t>عسرا</a:t>
            </a:r>
            <a:r>
              <a:rPr lang="ar-SA" dirty="0" smtClean="0"/>
              <a:t> </a:t>
            </a:r>
            <a:r>
              <a:rPr lang="en-US" dirty="0" smtClean="0"/>
              <a:t>                                                       </a:t>
            </a:r>
          </a:p>
          <a:p>
            <a:r>
              <a:rPr lang="en-US" dirty="0" smtClean="0"/>
              <a:t>Verily, along with hardship is relief(i.e. there is one hardship with two reliefs, so one hardship cannot overcome two reliefs)</a:t>
            </a:r>
          </a:p>
          <a:p>
            <a:r>
              <a:rPr lang="en-US" dirty="0" smtClean="0"/>
              <a:t>Prophet  Muhammad (P.B .U. H) preferred to live as poor man. </a:t>
            </a:r>
            <a:r>
              <a:rPr lang="en-US" dirty="0" err="1" smtClean="0"/>
              <a:t>A’ishah</a:t>
            </a:r>
            <a:r>
              <a:rPr lang="en-US" dirty="0" smtClean="0"/>
              <a:t> once said, “two or more month used to pass without being able to cook food.” Most of the </a:t>
            </a:r>
            <a:r>
              <a:rPr lang="en-US" dirty="0" err="1" smtClean="0"/>
              <a:t>Sahaba</a:t>
            </a:r>
            <a:r>
              <a:rPr lang="en-US" dirty="0" smtClean="0"/>
              <a:t> led a very modest and poor life, but they stood fast on their faith and devotion to Allah. In order to win Allah’s approval, they remained patient on His path despite thirst, poverty, and intolerable hunger, and continued to struggle along with our Prophet. Allah says about those patient believers in </a:t>
            </a:r>
            <a:r>
              <a:rPr lang="en-US" dirty="0" err="1" smtClean="0"/>
              <a:t>Surat-ut-Tawbah</a:t>
            </a:r>
            <a:r>
              <a:rPr lang="en-US" dirty="0" smtClean="0"/>
              <a:t>:</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77000"/>
          </a:xfrm>
        </p:spPr>
        <p:txBody>
          <a:bodyPr>
            <a:normAutofit fontScale="92500" lnSpcReduction="10000"/>
          </a:bodyPr>
          <a:lstStyle/>
          <a:p>
            <a:pPr algn="just" rtl="1"/>
            <a:r>
              <a:rPr lang="ar-SA" dirty="0" smtClean="0"/>
              <a:t>ذَٰلِكَ بِأَنَّهُمْ لَا يُصِيبُهُمْ ظَمَأٌ وَلَا نَصَبٌ وَلَا مَخْمَصَةٌ فِي سَبِيلِ اللَّهِ وَلَا يَطَئُونَ مَوْطِئًا يَغِيظُ الْكُفَّارَ وَلَا يَنَالُونَ مِنْ عَدُوٍّ نَيْلًا إِلَّا كُتِبَ لَهُمْ بِهِ عَمَلٌ صَالِحٌ ۚ إِنَّ اللَّهَ لَا يُضِيعُ أَجْرَ الْمُحْسِنِينَ</a:t>
            </a:r>
            <a:endParaRPr lang="en-US" dirty="0" smtClean="0"/>
          </a:p>
          <a:p>
            <a:r>
              <a:rPr lang="en-US" dirty="0" smtClean="0"/>
              <a:t>	 </a:t>
            </a:r>
          </a:p>
          <a:p>
            <a:r>
              <a:rPr lang="en-US" dirty="0" smtClean="0"/>
              <a:t>That is because they suffer neither thirst nor fatigue, nor hunger in the Cause of Allah, nor they take any step to raise the anger of disbelievers nor inflict any injury upon an enemy but is written to their credit as a deed of righteousness. Surely, Allah wastes not the reward of the </a:t>
            </a:r>
            <a:r>
              <a:rPr lang="en-US" dirty="0" err="1" smtClean="0"/>
              <a:t>Muhsinûn</a:t>
            </a:r>
            <a:r>
              <a:rPr lang="en-US" dirty="0" smtClean="0"/>
              <a:t>.</a:t>
            </a:r>
          </a:p>
          <a:p>
            <a:r>
              <a:rPr lang="en-US" dirty="0" smtClean="0"/>
              <a:t>Allah announces that the patience displayed by the tested believers will be rewarded, and non of their good acts will be overlooked, on Day of Judgment. He also proclaims His mercy toward the faithful by describing as those   “who (He) has preserved them from hunger and secured them from fear” (</a:t>
            </a:r>
            <a:r>
              <a:rPr lang="en-US" dirty="0" err="1" smtClean="0"/>
              <a:t>Surah</a:t>
            </a:r>
            <a:r>
              <a:rPr lang="en-US" dirty="0" smtClean="0"/>
              <a:t> </a:t>
            </a:r>
            <a:r>
              <a:rPr lang="en-US" dirty="0" err="1" smtClean="0"/>
              <a:t>Quraysh</a:t>
            </a:r>
            <a:r>
              <a:rPr lang="en-US" dirty="0" smtClean="0"/>
              <a:t>,</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722438"/>
          </a:xfrm>
        </p:spPr>
        <p:txBody>
          <a:bodyPr/>
          <a:lstStyle/>
          <a:p>
            <a:r>
              <a:rPr lang="en-US" dirty="0" smtClean="0"/>
              <a:t>Selected Story</a:t>
            </a:r>
            <a:endParaRPr lang="en-US" dirty="0"/>
          </a:p>
        </p:txBody>
      </p:sp>
      <p:sp>
        <p:nvSpPr>
          <p:cNvPr id="3" name="Content Placeholder 2"/>
          <p:cNvSpPr>
            <a:spLocks noGrp="1"/>
          </p:cNvSpPr>
          <p:nvPr>
            <p:ph idx="1"/>
          </p:nvPr>
        </p:nvSpPr>
        <p:spPr>
          <a:xfrm>
            <a:off x="457200" y="914400"/>
            <a:ext cx="8229600" cy="5943600"/>
          </a:xfrm>
        </p:spPr>
        <p:txBody>
          <a:bodyPr>
            <a:noAutofit/>
          </a:bodyPr>
          <a:lstStyle/>
          <a:p>
            <a:r>
              <a:rPr lang="en-US" sz="2400" dirty="0" smtClean="0"/>
              <a:t>“Abu </a:t>
            </a:r>
            <a:r>
              <a:rPr lang="en-US" sz="2400" dirty="0" err="1" smtClean="0"/>
              <a:t>Hurayrah</a:t>
            </a:r>
            <a:r>
              <a:rPr lang="en-US" sz="2400" dirty="0" smtClean="0"/>
              <a:t> narrated: The people used to say, Abu </a:t>
            </a:r>
            <a:r>
              <a:rPr lang="en-US" sz="2400" dirty="0" err="1" smtClean="0"/>
              <a:t>Hurayra</a:t>
            </a:r>
            <a:r>
              <a:rPr lang="en-US" sz="2400" dirty="0" smtClean="0"/>
              <a:t> narrates too many narrations.” In fact I used to keep close to </a:t>
            </a:r>
            <a:r>
              <a:rPr lang="en-US" sz="2400" dirty="0" err="1" smtClean="0"/>
              <a:t>Allah,s</a:t>
            </a:r>
            <a:r>
              <a:rPr lang="en-US" sz="2400" dirty="0" smtClean="0"/>
              <a:t> Messenger and was satisfied with what filled my stomach. I ate no leavened bread and dressed no decorated striped clothes, and never did a man or woman serve me, and I often used to press my belly against gravel because of hunger, I used to ask a man to recite a </a:t>
            </a:r>
            <a:r>
              <a:rPr lang="en-US" sz="2400" dirty="0" err="1" smtClean="0"/>
              <a:t>Qur’anic</a:t>
            </a:r>
            <a:r>
              <a:rPr lang="en-US" sz="2400" dirty="0" smtClean="0"/>
              <a:t> verse to me although I knew it, so that he would take to his home and feed me.</a:t>
            </a:r>
          </a:p>
          <a:p>
            <a:r>
              <a:rPr lang="en-US" sz="2400" dirty="0" smtClean="0"/>
              <a:t>And the most generous of all the people to the poor was </a:t>
            </a:r>
            <a:r>
              <a:rPr lang="en-US" sz="2400" dirty="0" err="1" smtClean="0"/>
              <a:t>Ja’far</a:t>
            </a:r>
            <a:r>
              <a:rPr lang="en-US" sz="2400" dirty="0" smtClean="0"/>
              <a:t> bin </a:t>
            </a:r>
            <a:r>
              <a:rPr lang="en-US" sz="2400" dirty="0" err="1" smtClean="0"/>
              <a:t>Abi</a:t>
            </a:r>
            <a:r>
              <a:rPr lang="en-US" sz="2400" dirty="0" smtClean="0"/>
              <a:t> </a:t>
            </a:r>
            <a:r>
              <a:rPr lang="en-US" sz="2400" dirty="0" err="1" smtClean="0"/>
              <a:t>Talib.He</a:t>
            </a:r>
            <a:r>
              <a:rPr lang="en-US" sz="2400" dirty="0" smtClean="0"/>
              <a:t> used to take us to his home and offer us what was available therein. He would even offer us an empty folded leather container (of butter) which we would split and lick whatever was in it.  </a:t>
            </a:r>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Hadeeth Shareef</a:t>
            </a:r>
            <a:endParaRPr lang="en-US" dirty="0"/>
          </a:p>
        </p:txBody>
      </p:sp>
      <p:pic>
        <p:nvPicPr>
          <p:cNvPr id="1026" name="Picture 2" descr="C:\Users\asus\Desktop\A-46.JPG"/>
          <p:cNvPicPr>
            <a:picLocks noGrp="1" noChangeAspect="1" noChangeArrowheads="1"/>
          </p:cNvPicPr>
          <p:nvPr>
            <p:ph idx="1"/>
          </p:nvPr>
        </p:nvPicPr>
        <p:blipFill>
          <a:blip r:embed="rId2" cstate="print"/>
          <a:srcRect/>
          <a:stretch>
            <a:fillRect/>
          </a:stretch>
        </p:blipFill>
        <p:spPr bwMode="auto">
          <a:xfrm>
            <a:off x="304800" y="1143000"/>
            <a:ext cx="8458200" cy="670560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Patience During Illness</a:t>
            </a:r>
            <a:endParaRPr lang="en-US" dirty="0"/>
          </a:p>
        </p:txBody>
      </p:sp>
      <p:sp>
        <p:nvSpPr>
          <p:cNvPr id="3" name="Content Placeholder 2"/>
          <p:cNvSpPr>
            <a:spLocks noGrp="1"/>
          </p:cNvSpPr>
          <p:nvPr>
            <p:ph idx="1"/>
          </p:nvPr>
        </p:nvSpPr>
        <p:spPr/>
        <p:txBody>
          <a:bodyPr>
            <a:normAutofit lnSpcReduction="10000"/>
          </a:bodyPr>
          <a:lstStyle/>
          <a:p>
            <a:r>
              <a:rPr lang="en-US" dirty="0" smtClean="0"/>
              <a:t>True believers are usually patient and steadfast in cases of illness, accidents and injury, because of their deep faith in Allah and the hereafter. They hope that in Paradise Allah will re-create them in such a fine from that it cannot be compared with their worldly bodies. Their hope for a great reward causes them to become steadfast and patience when facing medical calamities. They always remember that whatever they have suffered in short life  will entitle them to a great reward in the eternal afterlife.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sus\Desktop\Hadith-2 (2).jpg"/>
          <p:cNvPicPr>
            <a:picLocks noGrp="1" noChangeAspect="1" noChangeArrowheads="1"/>
          </p:cNvPicPr>
          <p:nvPr>
            <p:ph idx="1"/>
          </p:nvPr>
        </p:nvPicPr>
        <p:blipFill>
          <a:blip r:embed="rId2" cstate="print"/>
          <a:srcRect/>
          <a:stretch>
            <a:fillRect/>
          </a:stretch>
        </p:blipFill>
        <p:spPr bwMode="auto">
          <a:xfrm>
            <a:off x="228600" y="0"/>
            <a:ext cx="8686800" cy="6858000"/>
          </a:xfrm>
          <a:prstGeom prst="rect">
            <a:avLst/>
          </a:prstGeom>
          <a:noFill/>
        </p:spPr>
      </p:pic>
      <p:sp>
        <p:nvSpPr>
          <p:cNvPr id="5" name="TextBox 4"/>
          <p:cNvSpPr txBox="1"/>
          <p:nvPr/>
        </p:nvSpPr>
        <p:spPr>
          <a:xfrm>
            <a:off x="4572000" y="457200"/>
            <a:ext cx="3733800" cy="646331"/>
          </a:xfrm>
          <a:prstGeom prst="rect">
            <a:avLst/>
          </a:prstGeom>
          <a:noFill/>
        </p:spPr>
        <p:txBody>
          <a:bodyPr wrap="square" rtlCol="0">
            <a:spAutoFit/>
          </a:bodyPr>
          <a:lstStyle/>
          <a:p>
            <a:r>
              <a:rPr lang="ar-SA" sz="3600" b="1" dirty="0" smtClean="0">
                <a:solidFill>
                  <a:srgbClr val="FF0000"/>
                </a:solidFill>
              </a:rPr>
              <a:t>وَإِذَا مَرِضْتُ فَهُوَ يَشْفِينِ</a:t>
            </a:r>
            <a:endParaRPr lang="en-US" sz="3600" b="1"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0"/>
            <a:ext cx="8229600" cy="274638"/>
          </a:xfrm>
        </p:spPr>
        <p:txBody>
          <a:bodyPr>
            <a:normAutofit fontScale="90000"/>
          </a:bodyPr>
          <a:lstStyle/>
          <a:p>
            <a:r>
              <a:rPr lang="en-US" dirty="0" smtClean="0"/>
              <a:t> </a:t>
            </a:r>
            <a:endParaRPr lang="en-US" dirty="0"/>
          </a:p>
        </p:txBody>
      </p:sp>
      <p:sp>
        <p:nvSpPr>
          <p:cNvPr id="3" name="Content Placeholder 2"/>
          <p:cNvSpPr>
            <a:spLocks noGrp="1"/>
          </p:cNvSpPr>
          <p:nvPr>
            <p:ph idx="1"/>
          </p:nvPr>
        </p:nvSpPr>
        <p:spPr>
          <a:xfrm>
            <a:off x="609600" y="1447800"/>
            <a:ext cx="8229600" cy="5410200"/>
          </a:xfrm>
        </p:spPr>
        <p:txBody>
          <a:bodyPr/>
          <a:lstStyle/>
          <a:p>
            <a:r>
              <a:rPr lang="en-US" sz="3200" dirty="0" smtClean="0"/>
              <a:t>Umm Salmah lost her dear husband and felt deeply sad. “She then </a:t>
            </a:r>
            <a:r>
              <a:rPr lang="en-US" sz="3200" dirty="0" err="1" smtClean="0"/>
              <a:t>saidAllah</a:t>
            </a:r>
            <a:r>
              <a:rPr lang="en-US" sz="3200" dirty="0" smtClean="0"/>
              <a:t> spares a great reward for the one who acts patiently when he loses a love one. The prophet said, (</a:t>
            </a:r>
            <a:r>
              <a:rPr lang="en-US" sz="3200" dirty="0" err="1" smtClean="0"/>
              <a:t>Hadeeth</a:t>
            </a:r>
            <a:r>
              <a:rPr lang="en-US" sz="3200" dirty="0" smtClean="0"/>
              <a:t> </a:t>
            </a:r>
            <a:r>
              <a:rPr lang="en-US" sz="3200" dirty="0" err="1" smtClean="0"/>
              <a:t>Qudsi</a:t>
            </a:r>
            <a:r>
              <a:rPr lang="en-US" sz="3200" dirty="0" smtClean="0"/>
              <a:t>) “If I test my servant with the loss of his love one and he demonstrates patience, I will grant him </a:t>
            </a:r>
            <a:r>
              <a:rPr lang="en-US" sz="3200" dirty="0" err="1" smtClean="0"/>
              <a:t>Jannah</a:t>
            </a:r>
            <a:r>
              <a:rPr lang="en-US" sz="3200" dirty="0" smtClean="0"/>
              <a:t>.</a:t>
            </a:r>
          </a:p>
          <a:p>
            <a:r>
              <a:rPr lang="en-US" sz="3200" dirty="0" smtClean="0"/>
              <a:t>: I heard </a:t>
            </a:r>
            <a:r>
              <a:rPr lang="en-US" sz="3200" dirty="0" err="1" smtClean="0"/>
              <a:t>Rasoolullah</a:t>
            </a:r>
            <a:r>
              <a:rPr lang="en-US" sz="3200" dirty="0" smtClean="0"/>
              <a:t> Say: Who ever is put through a trial and says: </a:t>
            </a:r>
            <a:r>
              <a:rPr lang="en-US" dirty="0" smtClean="0"/>
              <a:t>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309360"/>
          </a:xfrm>
        </p:spPr>
        <p:txBody>
          <a:bodyPr>
            <a:normAutofit fontScale="77500" lnSpcReduction="20000"/>
          </a:bodyPr>
          <a:lstStyle/>
          <a:p>
            <a:pPr rtl="1">
              <a:buNone/>
            </a:pPr>
            <a:endParaRPr lang="en-US" dirty="0" smtClean="0"/>
          </a:p>
          <a:p>
            <a:pPr rtl="1">
              <a:buNone/>
            </a:pPr>
            <a:r>
              <a:rPr lang="en-US" dirty="0" smtClean="0"/>
              <a:t>Prophet Ibrahim is quoted in </a:t>
            </a:r>
            <a:r>
              <a:rPr lang="en-US" dirty="0" err="1" smtClean="0"/>
              <a:t>Surat-ush-Shu’araa</a:t>
            </a:r>
            <a:r>
              <a:rPr lang="en-US" dirty="0" smtClean="0"/>
              <a:t> saying:</a:t>
            </a:r>
          </a:p>
          <a:p>
            <a:pPr algn="r" rtl="1">
              <a:buNone/>
            </a:pPr>
            <a:r>
              <a:rPr lang="ar-SA" dirty="0" smtClean="0"/>
              <a:t>وَإِذَا مَرِضْتُ فَهُوَ يَشْفِين</a:t>
            </a:r>
            <a:endParaRPr lang="en-US" dirty="0" smtClean="0"/>
          </a:p>
          <a:p>
            <a:pPr rtl="1">
              <a:buNone/>
            </a:pPr>
            <a:r>
              <a:rPr lang="en-US" dirty="0" smtClean="0"/>
              <a:t>	 </a:t>
            </a:r>
          </a:p>
          <a:p>
            <a:r>
              <a:rPr lang="en-US" sz="3100" dirty="0" smtClean="0"/>
              <a:t>"And when I am ill, it is He who cures me;</a:t>
            </a:r>
          </a:p>
          <a:p>
            <a:r>
              <a:rPr lang="en-US" sz="3100" dirty="0" smtClean="0"/>
              <a:t>Like Prophet Ibrahim believers also know that Allah creates both illness and the cure, so there is hope </a:t>
            </a:r>
            <a:r>
              <a:rPr lang="en-US" sz="3100" smtClean="0"/>
              <a:t>when they fall </a:t>
            </a:r>
            <a:r>
              <a:rPr lang="en-US" sz="3100" dirty="0" smtClean="0"/>
              <a:t>ill. They are grateful to Allah for being healthy many years, they continue to behave gratefully even when they are ill .</a:t>
            </a:r>
          </a:p>
          <a:p>
            <a:r>
              <a:rPr lang="en-US" sz="3100" dirty="0" smtClean="0"/>
              <a:t>Disbelievers cannot show patience during serious illness, so they sink into great hopelessness, depression and grief. For example, those with crippled limbs say that would rather die than live with a handicap; some even try to commit suicide. They think living thus makes life meaningless. Even if they don’t commit suicide , they develop a very unpleasant personality and try to create problems for those around them. Such people can avert such event, if they put </a:t>
            </a:r>
            <a:r>
              <a:rPr lang="en-US" dirty="0" smtClean="0"/>
              <a:t>their trust in Allah . </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04560"/>
          </a:xfrm>
        </p:spPr>
        <p:txBody>
          <a:bodyPr>
            <a:normAutofit lnSpcReduction="10000"/>
          </a:bodyPr>
          <a:lstStyle/>
          <a:p>
            <a:r>
              <a:rPr lang="en-US" dirty="0" smtClean="0"/>
              <a:t>They may hope that Allah will give them brand new body in paradise. But if they fail to trust in Allah, their present life and future life in the Hereafter will be destroyed. They will rewarded with Hell.</a:t>
            </a:r>
          </a:p>
          <a:p>
            <a:r>
              <a:rPr lang="en-US" dirty="0" smtClean="0"/>
              <a:t>The behavior of those who live the </a:t>
            </a:r>
            <a:r>
              <a:rPr lang="en-US" dirty="0" err="1" smtClean="0"/>
              <a:t>Qur’anic’s</a:t>
            </a:r>
            <a:r>
              <a:rPr lang="en-US" dirty="0" smtClean="0"/>
              <a:t> morality is completely different. When </a:t>
            </a:r>
            <a:r>
              <a:rPr lang="en-US" dirty="0" smtClean="0"/>
              <a:t>they </a:t>
            </a:r>
            <a:r>
              <a:rPr lang="en-US" dirty="0" smtClean="0"/>
              <a:t>are injured, lose an organ, or experience a similar disaster, their behavior does not change. Knowing that they are being tested and end result will be positive, They remain patient and do their best to earn Allah’s pleasure. Those who turn away from Allah while they are ill or injured are not aware of their great error, for only Allah can heal or rescue them from illness.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229600" cy="6080760"/>
          </a:xfrm>
        </p:spPr>
        <p:txBody>
          <a:bodyPr>
            <a:normAutofit lnSpcReduction="10000"/>
          </a:bodyPr>
          <a:lstStyle/>
          <a:p>
            <a:r>
              <a:rPr lang="en-US" dirty="0" smtClean="0"/>
              <a:t>Doctors, medicines, and treatment can be provided with Allah’s permission. Understanding this , the faithful face their illness with patience and patiently ask Him for a cure.</a:t>
            </a:r>
          </a:p>
          <a:p>
            <a:pPr rtl="1"/>
            <a:r>
              <a:rPr lang="en-US" dirty="0" smtClean="0"/>
              <a:t>    The Qur’an gives the example of Prophet           </a:t>
            </a:r>
            <a:r>
              <a:rPr lang="en-US" dirty="0" err="1" smtClean="0"/>
              <a:t>Ayyoob</a:t>
            </a:r>
            <a:r>
              <a:rPr lang="en-US" dirty="0" smtClean="0"/>
              <a:t>, who always sought refuge in Allah when  faced illness</a:t>
            </a:r>
          </a:p>
          <a:p>
            <a:pPr rtl="1"/>
            <a:r>
              <a:rPr lang="en-US" dirty="0" smtClean="0"/>
              <a:t> Allah praises his morality as follows</a:t>
            </a:r>
          </a:p>
          <a:p>
            <a:pPr algn="r" rtl="1"/>
            <a:r>
              <a:rPr lang="ar-SA" dirty="0" smtClean="0"/>
              <a:t>إِنَّا وَجَدْنَاهُ صَابِرًا ۚ نِعْمَ الْعَبْدُ ۖ إِنَّهُ أَوَّابٌ</a:t>
            </a:r>
            <a:r>
              <a:rPr lang="en-US" dirty="0" smtClean="0"/>
              <a:t> </a:t>
            </a:r>
          </a:p>
          <a:p>
            <a:pPr>
              <a:buNone/>
            </a:pPr>
            <a:r>
              <a:rPr lang="en-US" dirty="0" smtClean="0"/>
              <a:t> </a:t>
            </a:r>
          </a:p>
          <a:p>
            <a:r>
              <a:rPr lang="en-US" dirty="0" smtClean="0"/>
              <a:t> Truly! We found him patient. How excellent (a) slave! Verily, he was ever oft-returning in repentance (to Us)!</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457200" y="304800"/>
            <a:ext cx="8229600" cy="6003925"/>
          </a:xfrm>
        </p:spPr>
        <p:txBody>
          <a:bodyPr>
            <a:normAutofit/>
          </a:bodyPr>
          <a:lstStyle/>
          <a:p>
            <a:pPr rtl="1"/>
            <a:r>
              <a:rPr lang="ar-SA" dirty="0" smtClean="0"/>
              <a:t>وَأَيُّوبَ إِذْ نَادَىٰ رَبَّهُ أَنِّي مَسَّنِيَ الضُّرُّ وَأَنْتَ أَرْحَمُ الرَّاحِمِينَ</a:t>
            </a:r>
            <a:r>
              <a:rPr lang="en-US" dirty="0" smtClean="0"/>
              <a:t>           </a:t>
            </a:r>
          </a:p>
          <a:p>
            <a:r>
              <a:rPr lang="en-US" dirty="0" smtClean="0"/>
              <a:t>And (remember) </a:t>
            </a:r>
            <a:r>
              <a:rPr lang="en-US" dirty="0" err="1" smtClean="0"/>
              <a:t>Ayyûb</a:t>
            </a:r>
            <a:r>
              <a:rPr lang="en-US" dirty="0" smtClean="0"/>
              <a:t> (Job), when he cried to his Lord: "Verily, distress has seized me, and You are the Most Merciful of all those who show mercy."</a:t>
            </a:r>
          </a:p>
          <a:p>
            <a:pPr rtl="1"/>
            <a:r>
              <a:rPr lang="ar-SA" dirty="0" smtClean="0"/>
              <a:t>فَاسْتَجَبْنَا لَهُ فَكَشَفْنَا مَا بِهِ مِنْ ضُرٍّ ۖ وَآتَيْنَاهُ أَهْلَهُ وَمِثْلَهُمْ مَعَهُمْ رَحْمَةً</a:t>
            </a:r>
            <a:r>
              <a:rPr lang="en-US" dirty="0" smtClean="0"/>
              <a:t>   </a:t>
            </a:r>
            <a:r>
              <a:rPr lang="ar-SA" dirty="0" smtClean="0"/>
              <a:t> مِنْ عِنْدِنَا وَذِكْرَىٰ لِلْعَابِدِينَ</a:t>
            </a:r>
            <a:r>
              <a:rPr lang="en-US" dirty="0" smtClean="0"/>
              <a:t>                                                    </a:t>
            </a:r>
          </a:p>
          <a:p>
            <a:pPr>
              <a:buNone/>
            </a:pPr>
            <a:r>
              <a:rPr lang="en-US" dirty="0" smtClean="0"/>
              <a:t> 	So We answered his call, and We removed the distress that was on him, and We restored his family to him (that he had lost), and the like thereof along with them as a mercy from Ourselves and a Reminder for all who worship Us.</a:t>
            </a:r>
          </a:p>
          <a:p>
            <a:pPr>
              <a:buNone/>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04800"/>
            <a:ext cx="8229600" cy="6080760"/>
          </a:xfrm>
        </p:spPr>
        <p:txBody>
          <a:bodyPr>
            <a:normAutofit/>
          </a:bodyPr>
          <a:lstStyle/>
          <a:p>
            <a:pPr algn="just"/>
            <a:r>
              <a:rPr lang="en-US" dirty="0" smtClean="0"/>
              <a:t>The superior morality shown by Prophet </a:t>
            </a:r>
            <a:r>
              <a:rPr lang="en-US" dirty="0" err="1" smtClean="0"/>
              <a:t>Ayyoob</a:t>
            </a:r>
            <a:r>
              <a:rPr lang="en-US" dirty="0" smtClean="0"/>
              <a:t> when he was badly sick can be understood from his sincere prayer to Allah. He showed steadfastness and patience, knowing that only Allah’s mercy and compassion would help him.</a:t>
            </a:r>
          </a:p>
          <a:p>
            <a:pPr algn="just" rtl="1">
              <a:buNone/>
            </a:pPr>
            <a:r>
              <a:rPr lang="en-US" dirty="0" smtClean="0"/>
              <a:t>As we can see in these and all other cases, Allah helps those who are patient. One verse from </a:t>
            </a:r>
            <a:r>
              <a:rPr lang="en-US" dirty="0" err="1" smtClean="0"/>
              <a:t>Surah</a:t>
            </a:r>
            <a:r>
              <a:rPr lang="en-US" dirty="0" smtClean="0"/>
              <a:t> al-</a:t>
            </a:r>
            <a:r>
              <a:rPr lang="en-US" dirty="0" err="1" smtClean="0"/>
              <a:t>Anfal</a:t>
            </a:r>
            <a:r>
              <a:rPr lang="en-US" dirty="0" smtClean="0"/>
              <a:t> expresses this assistance, as </a:t>
            </a:r>
            <a:r>
              <a:rPr lang="ar-SA" dirty="0" smtClean="0"/>
              <a:t> وَاصْبِرُوا ۚ إِنَّ اللَّهَ مَعَ الصَّابِرِينَ</a:t>
            </a:r>
            <a:r>
              <a:rPr lang="en-US" dirty="0" smtClean="0"/>
              <a:t>follows:   </a:t>
            </a:r>
          </a:p>
          <a:p>
            <a:pPr algn="just">
              <a:buNone/>
            </a:pPr>
            <a:r>
              <a:rPr lang="en-US" dirty="0" smtClean="0"/>
              <a:t> </a:t>
            </a:r>
          </a:p>
          <a:p>
            <a:pPr algn="just">
              <a:buNone/>
            </a:pPr>
            <a:r>
              <a:rPr lang="en-US" dirty="0" smtClean="0"/>
              <a:t>	 and be patient. Surely, </a:t>
            </a:r>
            <a:r>
              <a:rPr lang="en-US" dirty="0" err="1" smtClean="0"/>
              <a:t>Allâh</a:t>
            </a:r>
            <a:r>
              <a:rPr lang="en-US" dirty="0" smtClean="0"/>
              <a:t> is with those who are As-</a:t>
            </a:r>
            <a:r>
              <a:rPr lang="en-US" dirty="0" err="1" smtClean="0"/>
              <a:t>Sâbirûn</a:t>
            </a:r>
            <a:r>
              <a:rPr lang="en-US" dirty="0" smtClean="0"/>
              <a:t> (the patient).</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dirty="0" smtClean="0"/>
              <a:t>5.  Patience when facing injustice</a:t>
            </a:r>
            <a:endParaRPr lang="en-US" dirty="0"/>
          </a:p>
        </p:txBody>
      </p:sp>
      <p:sp>
        <p:nvSpPr>
          <p:cNvPr id="3" name="Content Placeholder 2"/>
          <p:cNvSpPr>
            <a:spLocks noGrp="1"/>
          </p:cNvSpPr>
          <p:nvPr>
            <p:ph idx="1"/>
          </p:nvPr>
        </p:nvSpPr>
        <p:spPr>
          <a:xfrm>
            <a:off x="228600" y="1524000"/>
            <a:ext cx="8382000" cy="4709160"/>
          </a:xfrm>
        </p:spPr>
        <p:txBody>
          <a:bodyPr>
            <a:normAutofit fontScale="92500" lnSpcReduction="10000"/>
          </a:bodyPr>
          <a:lstStyle/>
          <a:p>
            <a:r>
              <a:rPr lang="en-US" dirty="0" smtClean="0"/>
              <a:t>Those who do not follow the Qur’an’s morality cannot exercise true justice. They do not consider that they will have to account for all of their actions in the afterlife. Since they follow their earthly desires , they make impulsive, instead of rational decisions. When they become angry, they immediately succumb to their anger and seek revenge. Such acts fill the newspapers , television and newscasts. Someone attacks his boss when he is fired, slander somebody who has interfered with his business , spreads malicious gossip about his fiancée who broke up  with him.</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80760"/>
          </a:xfrm>
        </p:spPr>
        <p:txBody>
          <a:bodyPr>
            <a:normAutofit fontScale="92500" lnSpcReduction="20000"/>
          </a:bodyPr>
          <a:lstStyle/>
          <a:p>
            <a:r>
              <a:rPr lang="en-US" dirty="0" smtClean="0"/>
              <a:t>Such people respond to a bad act or an injustice in the same manner and violate the morality called for by the </a:t>
            </a:r>
            <a:r>
              <a:rPr lang="en-US" dirty="0" err="1" smtClean="0"/>
              <a:t>Qur;an</a:t>
            </a:r>
            <a:r>
              <a:rPr lang="en-US" dirty="0" smtClean="0"/>
              <a:t>.</a:t>
            </a:r>
          </a:p>
          <a:p>
            <a:r>
              <a:rPr lang="en-US" dirty="0" smtClean="0"/>
              <a:t>The faithful may be subjected to the unjust behavior of such people in their life. Unlike those given as examples above, they do not respond to injustice with injustice or to wrongdoing with more wrongdoing. But this not mean that they stand by idly and do nothing to fight such injustice. However , rather than making rash decisions and jumping  to conclusions, they act all times n a well-balanced manner that comes from their trust in Allah. Their patience and steadfastness in cases springs from their awareness that Allah controls everything and possesses eternal justice.</a:t>
            </a:r>
          </a:p>
          <a:p>
            <a:r>
              <a:rPr lang="en-US" dirty="0" smtClean="0"/>
              <a:t>Allah’s eternal justice is described as follows:</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229600" cy="5852160"/>
          </a:xfrm>
        </p:spPr>
        <p:txBody>
          <a:bodyPr>
            <a:normAutofit/>
          </a:bodyPr>
          <a:lstStyle/>
          <a:p>
            <a:r>
              <a:rPr lang="en-US" sz="2400" dirty="0" smtClean="0"/>
              <a:t>“</a:t>
            </a:r>
            <a:r>
              <a:rPr lang="en-US" sz="2000" dirty="0" smtClean="0"/>
              <a:t>And We shall set up balances of justice on the Day of Resurrection, then none will be dealt with unjustly in anything. And if there be the weight of a mustard seed, We will bring it. And Sufficient are We to take account.”</a:t>
            </a:r>
          </a:p>
          <a:p>
            <a:r>
              <a:rPr lang="en-US" sz="2000" dirty="0" smtClean="0"/>
              <a:t>“</a:t>
            </a:r>
          </a:p>
          <a:p>
            <a:endParaRPr lang="en-US" sz="2000" dirty="0" smtClean="0"/>
          </a:p>
          <a:p>
            <a:endParaRPr lang="en-US" sz="2000" dirty="0"/>
          </a:p>
        </p:txBody>
      </p:sp>
      <p:sp>
        <p:nvSpPr>
          <p:cNvPr id="5" name="Rectangle 4"/>
          <p:cNvSpPr/>
          <p:nvPr/>
        </p:nvSpPr>
        <p:spPr>
          <a:xfrm>
            <a:off x="1066800" y="2057400"/>
            <a:ext cx="7543800" cy="4462760"/>
          </a:xfrm>
          <a:prstGeom prst="rect">
            <a:avLst/>
          </a:prstGeom>
        </p:spPr>
        <p:txBody>
          <a:bodyPr wrap="square">
            <a:spAutoFit/>
          </a:bodyPr>
          <a:lstStyle/>
          <a:p>
            <a:r>
              <a:rPr lang="en-US" sz="2400" dirty="0" smtClean="0"/>
              <a:t>The way (of blame) is only against those who oppress men and rebel in the earth, without justification for such there will be a painful torment.” </a:t>
            </a:r>
          </a:p>
          <a:p>
            <a:r>
              <a:rPr lang="en-US" sz="2400" dirty="0" smtClean="0"/>
              <a:t>And be afraid of the Day when you shall be </a:t>
            </a:r>
            <a:r>
              <a:rPr lang="en-US" sz="2000" dirty="0" smtClean="0"/>
              <a:t>brought back to Allah. Then every person shall be paid what he earned, and they shall not be dealt with unjustly. And be afraid of the Day when you shall be brought back to Allah. Then every person shall be paid what he earned, and they shall not be dealt with unjustly. And be afraid of the Day when you shall be brought back to Allah. Then every person shall be paid what he earned, and they shall not be dealt with unjustly.</a:t>
            </a:r>
          </a:p>
          <a:p>
            <a:r>
              <a:rPr lang="en-US" sz="2400" dirty="0" smtClean="0"/>
              <a:t>Thus the faithful who know this law of Allah are patient in the face of justice.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Selected Story</a:t>
            </a:r>
            <a:br>
              <a:rPr lang="en-US" dirty="0" smtClean="0"/>
            </a:br>
            <a:r>
              <a:rPr lang="en-US" dirty="0" smtClean="0"/>
              <a:t>Prophet </a:t>
            </a:r>
            <a:r>
              <a:rPr lang="en-US" dirty="0" err="1" smtClean="0"/>
              <a:t>Yousuf</a:t>
            </a:r>
            <a:r>
              <a:rPr lang="en-US" dirty="0" smtClean="0"/>
              <a:t> Defeats injustice with Faith and Patience </a:t>
            </a:r>
            <a:endParaRPr lang="en-US" dirty="0"/>
          </a:p>
        </p:txBody>
      </p:sp>
      <p:sp>
        <p:nvSpPr>
          <p:cNvPr id="3" name="Content Placeholder 2"/>
          <p:cNvSpPr>
            <a:spLocks noGrp="1"/>
          </p:cNvSpPr>
          <p:nvPr>
            <p:ph idx="1"/>
          </p:nvPr>
        </p:nvSpPr>
        <p:spPr/>
        <p:txBody>
          <a:bodyPr>
            <a:normAutofit lnSpcReduction="10000"/>
          </a:bodyPr>
          <a:lstStyle/>
          <a:p>
            <a:r>
              <a:rPr lang="en-US" dirty="0" smtClean="0"/>
              <a:t>Prophet </a:t>
            </a:r>
            <a:r>
              <a:rPr lang="en-US" dirty="0" err="1" smtClean="0"/>
              <a:t>Yousuf</a:t>
            </a:r>
            <a:r>
              <a:rPr lang="en-US" dirty="0" smtClean="0"/>
              <a:t> faced many injustices throughout his life, especially by his brothers. He faced such unfortunate injustice with remarkable devotion and patience. Allah helped him and gave him strength. All that happened to him from childhood onward was designed to test his patience ant of his father, Prophet </a:t>
            </a:r>
            <a:r>
              <a:rPr lang="en-US" dirty="0" err="1" smtClean="0"/>
              <a:t>Ya’qoob</a:t>
            </a:r>
            <a:r>
              <a:rPr lang="en-US" dirty="0" smtClean="0"/>
              <a:t>. The Qur’an speaks of Prophet </a:t>
            </a:r>
            <a:r>
              <a:rPr lang="en-US" dirty="0" err="1" smtClean="0"/>
              <a:t>Ya’qoob’s</a:t>
            </a:r>
            <a:r>
              <a:rPr lang="en-US" dirty="0" smtClean="0"/>
              <a:t> patience when confronted with this event. Allah says in </a:t>
            </a:r>
            <a:r>
              <a:rPr lang="en-US" dirty="0" err="1" smtClean="0"/>
              <a:t>Surah</a:t>
            </a:r>
            <a:r>
              <a:rPr lang="en-US" dirty="0" smtClean="0"/>
              <a:t> </a:t>
            </a:r>
            <a:r>
              <a:rPr lang="en-US" dirty="0" err="1" smtClean="0"/>
              <a:t>Yousuf</a:t>
            </a:r>
            <a:r>
              <a:rPr lang="en-US" dirty="0" smtClean="0"/>
              <a:t>, They produced his shirt with false blood on it.</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80760"/>
          </a:xfrm>
        </p:spPr>
        <p:txBody>
          <a:bodyPr/>
          <a:lstStyle/>
          <a:p>
            <a:r>
              <a:rPr lang="en-US" dirty="0" smtClean="0"/>
              <a:t>He [</a:t>
            </a:r>
            <a:r>
              <a:rPr lang="en-US" dirty="0" err="1" smtClean="0"/>
              <a:t>Ya’qoob</a:t>
            </a:r>
            <a:r>
              <a:rPr lang="en-US" dirty="0" smtClean="0"/>
              <a:t>]   said: "Nay, but your own selves have made up a tale. So (for me) patience is most fitting. And it is </a:t>
            </a:r>
            <a:r>
              <a:rPr lang="en-US" dirty="0" err="1" smtClean="0"/>
              <a:t>Allâh</a:t>
            </a:r>
            <a:r>
              <a:rPr lang="en-US" dirty="0" smtClean="0"/>
              <a:t> (Alone) Whose help can be sought against that (lie) which you describe.“</a:t>
            </a:r>
          </a:p>
          <a:p>
            <a:r>
              <a:rPr lang="en-US" dirty="0" smtClean="0"/>
              <a:t>Prophet </a:t>
            </a:r>
            <a:r>
              <a:rPr lang="en-US" dirty="0" err="1" smtClean="0"/>
              <a:t>Yosouf</a:t>
            </a:r>
            <a:r>
              <a:rPr lang="en-US" dirty="0" smtClean="0"/>
              <a:t> was slandered by the wife of Egyptian vizier. He was thrown into prison, where he remained unjustly for many years. Ultimately the king knew the truth and made him minister of food. Years after these events treacherous brothers were face to face with him. He stated his faith in Allah, despite the injustice that he had suffered. The Qur’an says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iddiqui-1.JPG"/>
          <p:cNvPicPr>
            <a:picLocks noGrp="1" noChangeAspect="1"/>
          </p:cNvPicPr>
          <p:nvPr>
            <p:ph idx="1"/>
          </p:nvPr>
        </p:nvPicPr>
        <p:blipFill>
          <a:blip r:embed="rId2" cstate="print"/>
          <a:stretch>
            <a:fillRect/>
          </a:stretch>
        </p:blipFill>
        <p:spPr>
          <a:xfrm>
            <a:off x="685800" y="0"/>
            <a:ext cx="8153400" cy="6400800"/>
          </a:xfr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idx="1"/>
          </p:nvPr>
        </p:nvSpPr>
        <p:spPr>
          <a:xfrm>
            <a:off x="457200" y="228600"/>
            <a:ext cx="8229600" cy="6080125"/>
          </a:xfrm>
        </p:spPr>
        <p:txBody>
          <a:bodyPr>
            <a:normAutofit fontScale="92500"/>
          </a:bodyPr>
          <a:lstStyle/>
          <a:p>
            <a:r>
              <a:rPr lang="en-US" dirty="0" smtClean="0"/>
              <a:t>They said: "Are you indeed </a:t>
            </a:r>
            <a:r>
              <a:rPr lang="en-US" dirty="0" err="1" smtClean="0"/>
              <a:t>Yûsuf</a:t>
            </a:r>
            <a:r>
              <a:rPr lang="en-US" dirty="0" smtClean="0"/>
              <a:t> (Joseph)?" He said: "I am </a:t>
            </a:r>
            <a:r>
              <a:rPr lang="en-US" dirty="0" err="1" smtClean="0"/>
              <a:t>Yûsouf</a:t>
            </a:r>
            <a:r>
              <a:rPr lang="en-US" dirty="0" smtClean="0"/>
              <a:t> (Joseph), and this is my brother (Benjamin). </a:t>
            </a:r>
            <a:r>
              <a:rPr lang="en-US" dirty="0" err="1" smtClean="0"/>
              <a:t>Allâh</a:t>
            </a:r>
            <a:r>
              <a:rPr lang="en-US" dirty="0" smtClean="0"/>
              <a:t> has indeed been gracious to us. Verily, he who fears </a:t>
            </a:r>
            <a:r>
              <a:rPr lang="en-US" dirty="0" err="1" smtClean="0"/>
              <a:t>Allâh</a:t>
            </a:r>
            <a:r>
              <a:rPr lang="en-US" dirty="0" smtClean="0"/>
              <a:t> with obedience to Him (by abstaining from sins and evil deeds, and by performing righteous good deeds), and is patient, then surely, </a:t>
            </a:r>
            <a:r>
              <a:rPr lang="en-US" dirty="0" err="1" smtClean="0"/>
              <a:t>Allâh</a:t>
            </a:r>
            <a:r>
              <a:rPr lang="en-US" dirty="0" smtClean="0"/>
              <a:t> makes not the reward of the </a:t>
            </a:r>
            <a:r>
              <a:rPr lang="en-US" dirty="0" err="1" smtClean="0"/>
              <a:t>Muhsinûn</a:t>
            </a:r>
            <a:r>
              <a:rPr lang="en-US" dirty="0" smtClean="0"/>
              <a:t> (good-doers - see V.2:112) to be lost.“</a:t>
            </a:r>
          </a:p>
          <a:p>
            <a:r>
              <a:rPr lang="en-US" dirty="0" smtClean="0"/>
              <a:t>Refer to the Text Book for details. Prophet </a:t>
            </a:r>
            <a:r>
              <a:rPr lang="en-US" dirty="0" err="1" smtClean="0"/>
              <a:t>Yusouf</a:t>
            </a:r>
            <a:r>
              <a:rPr lang="en-US" dirty="0" smtClean="0"/>
              <a:t> is an important example for patience.</a:t>
            </a:r>
          </a:p>
          <a:p>
            <a:r>
              <a:rPr lang="en-US" dirty="0" smtClean="0"/>
              <a:t>The help that Allah gave to him is equally available for those who are faithful. Allah thwarts the plots devised for the believers and responds to the injustice committed against them.</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6.  Patience With Slander, hurtful words and the mistakes of others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Allah says that among the test, believers may face are troubling  statements made by unbelievers, as follows,</a:t>
            </a:r>
          </a:p>
          <a:p>
            <a:r>
              <a:rPr lang="en-US" dirty="0" smtClean="0"/>
              <a:t> and you shall certainly hear much that will grieve you from those who received the Scripture before you (Jews and Christians) and from those who ascribe partners to </a:t>
            </a:r>
            <a:r>
              <a:rPr lang="en-US" dirty="0" err="1" smtClean="0"/>
              <a:t>Allâh</a:t>
            </a:r>
            <a:r>
              <a:rPr lang="en-US" dirty="0" smtClean="0"/>
              <a:t>; but if you persevere patiently, and become Al-</a:t>
            </a:r>
            <a:r>
              <a:rPr lang="en-US" dirty="0" err="1" smtClean="0"/>
              <a:t>Muttaqûn</a:t>
            </a:r>
            <a:r>
              <a:rPr lang="en-US" dirty="0" smtClean="0"/>
              <a:t> (the pious - See V.2:2) then verily, that will be a determining factor in all affairs (and that is from the great matters which you must hold on with all your efforts).</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80760"/>
          </a:xfrm>
        </p:spPr>
        <p:txBody>
          <a:bodyPr>
            <a:normAutofit fontScale="92500" lnSpcReduction="10000"/>
          </a:bodyPr>
          <a:lstStyle/>
          <a:p>
            <a:r>
              <a:rPr lang="en-US" dirty="0" smtClean="0"/>
              <a:t>All Prophets throughout history have met with slander and acquisition from the people to whom they were send. In particular the leaders of unbelievers tried to insight the disbelievers against the believers. The most important reason for this is that the true religion offers a moral code that made deprive them of some worldly advantages that they obtain by unjust means. They hold a superior position due to wealth, rank and status. They exploit the people and convince them that injustice and wrongdoing are reasonable.</a:t>
            </a:r>
          </a:p>
          <a:p>
            <a:r>
              <a:rPr lang="en-US" dirty="0" smtClean="0"/>
              <a:t>The clearest examples of this is the behavior of pharaoh who enslaved and abused the children of Israel. Allah send Prophet Musa(AS)as a savior to these people who were exploited and force to work in very adverse condition.</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28360"/>
          </a:xfrm>
        </p:spPr>
        <p:txBody>
          <a:bodyPr>
            <a:normAutofit lnSpcReduction="10000"/>
          </a:bodyPr>
          <a:lstStyle/>
          <a:p>
            <a:r>
              <a:rPr lang="en-US" dirty="0" smtClean="0"/>
              <a:t>Instead of obeying Allah he tried to discredit Prophet Musa(AS) and his followers. He hoped that such slander would destroy the believers morals and that they might abandon their efforts to spread their faith. The Quran relates some of these slanders as follows:</a:t>
            </a:r>
          </a:p>
          <a:p>
            <a:pPr algn="r"/>
            <a:r>
              <a:rPr lang="en-US" dirty="0" smtClean="0"/>
              <a:t>	</a:t>
            </a:r>
            <a:r>
              <a:rPr lang="ar-SA" dirty="0" smtClean="0"/>
              <a:t>وَلَقَدْ أَرْسَلْنَا مُوسَىٰ بِآيَاتِنَا وَسُلْطَانٍ مُبِينٍ</a:t>
            </a:r>
            <a:endParaRPr lang="en-US" dirty="0" smtClean="0"/>
          </a:p>
          <a:p>
            <a:r>
              <a:rPr lang="en-US" dirty="0" smtClean="0"/>
              <a:t>And indeed We sent </a:t>
            </a:r>
            <a:r>
              <a:rPr lang="en-US" dirty="0" err="1" smtClean="0"/>
              <a:t>Mûsa</a:t>
            </a:r>
            <a:r>
              <a:rPr lang="en-US" dirty="0" smtClean="0"/>
              <a:t> (Moses) with Our </a:t>
            </a:r>
            <a:r>
              <a:rPr lang="en-US" dirty="0" err="1" smtClean="0"/>
              <a:t>Ayât</a:t>
            </a:r>
            <a:r>
              <a:rPr lang="en-US" dirty="0" smtClean="0"/>
              <a:t> (proofs, evidences, verses, lessons, signs, revelations, etc.), and a manifest authority.</a:t>
            </a:r>
          </a:p>
          <a:p>
            <a:pPr algn="r"/>
            <a:r>
              <a:rPr lang="en-US" dirty="0" smtClean="0"/>
              <a:t>		</a:t>
            </a:r>
            <a:r>
              <a:rPr lang="ar-SA" dirty="0" smtClean="0"/>
              <a:t>إِلَىٰ فِرْعَوْنَ وَهَامَانَ وَقَارُونَ فَقَالُوا سَاحِرٌ كَذَّابٌ</a:t>
            </a:r>
            <a:endParaRPr lang="en-US" dirty="0" smtClean="0"/>
          </a:p>
          <a:p>
            <a:r>
              <a:rPr lang="en-US" dirty="0" smtClean="0"/>
              <a:t>To </a:t>
            </a:r>
            <a:r>
              <a:rPr lang="en-US" dirty="0" err="1" smtClean="0"/>
              <a:t>Fir'aun</a:t>
            </a:r>
            <a:r>
              <a:rPr lang="en-US" dirty="0" smtClean="0"/>
              <a:t> (Pharaoh), </a:t>
            </a:r>
            <a:r>
              <a:rPr lang="en-US" dirty="0" err="1" smtClean="0"/>
              <a:t>Hâmân</a:t>
            </a:r>
            <a:r>
              <a:rPr lang="en-US" dirty="0" smtClean="0"/>
              <a:t> and </a:t>
            </a:r>
            <a:r>
              <a:rPr lang="en-US" dirty="0" err="1" smtClean="0"/>
              <a:t>Qârûn</a:t>
            </a:r>
            <a:r>
              <a:rPr lang="en-US" dirty="0" smtClean="0"/>
              <a:t> (</a:t>
            </a:r>
            <a:r>
              <a:rPr lang="en-US" dirty="0" err="1" smtClean="0"/>
              <a:t>Korah</a:t>
            </a:r>
            <a:r>
              <a:rPr lang="en-US" dirty="0" smtClean="0"/>
              <a:t>), but they called (him): "A sorcerer, a liar!"</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80760"/>
          </a:xfrm>
        </p:spPr>
        <p:txBody>
          <a:bodyPr>
            <a:normAutofit lnSpcReduction="10000"/>
          </a:bodyPr>
          <a:lstStyle/>
          <a:p>
            <a:r>
              <a:rPr lang="en-US" dirty="0" smtClean="0"/>
              <a:t>But [</a:t>
            </a:r>
            <a:r>
              <a:rPr lang="en-US" dirty="0" err="1" smtClean="0"/>
              <a:t>Fir'aun</a:t>
            </a:r>
            <a:r>
              <a:rPr lang="en-US" dirty="0" smtClean="0"/>
              <a:t> (Pharaoh)] turned away (from Belief in might) along with his hosts, and said: "A sorcerer, or a madman.</a:t>
            </a:r>
          </a:p>
          <a:p>
            <a:r>
              <a:rPr lang="en-US" dirty="0" smtClean="0"/>
              <a:t>What pharaoh said to Prophet Musa(AS) wasn’t unique. All the prophets faced the same acquisition of lying and sorcery. Being mad men or poets, or seeking profit for themselves.</a:t>
            </a:r>
          </a:p>
          <a:p>
            <a:pPr>
              <a:buNone/>
            </a:pPr>
            <a:r>
              <a:rPr lang="en-US" dirty="0" smtClean="0"/>
              <a:t>     The fact that the faithful always have the same insulting words regardless of time or place, is not coincidental. These are test Allah created to observe their patience and steadfastness. </a:t>
            </a:r>
          </a:p>
          <a:p>
            <a:pPr>
              <a:buFont typeface="Wingdings" pitchFamily="2" charset="2"/>
              <a:buChar char="q"/>
            </a:pPr>
            <a:r>
              <a:rPr lang="en-US" dirty="0" smtClean="0"/>
              <a:t>The Quran tells such situations as follows : Likewise, no Messenger came to those before them, but they said: "A sorcerer or a madman!"  </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lstStyle/>
          <a:p>
            <a:r>
              <a:rPr lang="en-US" dirty="0" smtClean="0"/>
              <a:t>Such insults were hurled at prophet Muhammad (SAAS) and his companions.</a:t>
            </a:r>
          </a:p>
          <a:p>
            <a:r>
              <a:rPr lang="en-US" dirty="0" smtClean="0"/>
              <a:t>When they are told: (Quran)“Believe in the way that the people believe, “they exclaim : “what are we to believe in the way that fools believe?”. No indeed ! They are the fools, but they do not know it.</a:t>
            </a:r>
          </a:p>
          <a:p>
            <a:endParaRPr lang="en-US" dirty="0" smtClean="0"/>
          </a:p>
          <a:p>
            <a:r>
              <a:rPr lang="en-US" dirty="0" smtClean="0"/>
              <a:t>When they are told, “There is no god but Allah,” they were arrogant. They said, “are we to forsake our gods for a mad poet?”</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28360"/>
          </a:xfrm>
        </p:spPr>
        <p:txBody>
          <a:bodyPr/>
          <a:lstStyle/>
          <a:p>
            <a:r>
              <a:rPr lang="en-US" dirty="0" smtClean="0"/>
              <a:t>The prophets and the pious people behaved without standing patience and asked for Allah’s help.</a:t>
            </a:r>
          </a:p>
          <a:p>
            <a:r>
              <a:rPr lang="en-US" dirty="0" smtClean="0"/>
              <a:t>The Quran says: Do not obey the unbelievers and hypocrites, disregard their abuse of you. Put your trust in Allah. Allah suffices as a protector.</a:t>
            </a:r>
          </a:p>
          <a:p>
            <a:r>
              <a:rPr lang="en-US" dirty="0" smtClean="0"/>
              <a:t>The faithful ignore all misbehavior and move forward with devotion, patience and true knowledge. In fact, the unbelievers behavior only strengthens the believers faith and increases joy and excitement they feel about their religion and high moral code.</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28360"/>
          </a:xfrm>
        </p:spPr>
        <p:txBody>
          <a:bodyPr/>
          <a:lstStyle/>
          <a:p>
            <a:r>
              <a:rPr lang="en-US" dirty="0" smtClean="0"/>
              <a:t>Keeping good friends usually requires patience and perseverance. Allah says in </a:t>
            </a:r>
            <a:r>
              <a:rPr lang="en-US" dirty="0" err="1" smtClean="0"/>
              <a:t>Surah</a:t>
            </a:r>
            <a:r>
              <a:rPr lang="en-US" dirty="0" smtClean="0"/>
              <a:t> Al </a:t>
            </a:r>
            <a:r>
              <a:rPr lang="en-US" dirty="0" err="1" smtClean="0"/>
              <a:t>Kahf</a:t>
            </a:r>
            <a:r>
              <a:rPr lang="en-US" dirty="0" smtClean="0"/>
              <a:t>:”And keep yourself patiently with those who call on their lord .</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sus\Desktop\Hadith-1 (2).jpg"/>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Selected Story</a:t>
            </a:r>
            <a:br>
              <a:rPr lang="en-US" dirty="0" smtClean="0"/>
            </a:br>
            <a:r>
              <a:rPr lang="en-US" dirty="0" smtClean="0"/>
              <a:t>Abu </a:t>
            </a:r>
            <a:r>
              <a:rPr lang="en-US" dirty="0" err="1" smtClean="0"/>
              <a:t>Bakr</a:t>
            </a:r>
            <a:r>
              <a:rPr lang="en-US" dirty="0" smtClean="0"/>
              <a:t> And the slanderer</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Once a person was verbally abusing Abu </a:t>
            </a:r>
            <a:r>
              <a:rPr lang="en-US" dirty="0" err="1" smtClean="0"/>
              <a:t>Bakr</a:t>
            </a:r>
            <a:r>
              <a:rPr lang="en-US" dirty="0" smtClean="0"/>
              <a:t> while the prophet(</a:t>
            </a:r>
            <a:r>
              <a:rPr lang="en-US" dirty="0" err="1" smtClean="0"/>
              <a:t>saas</a:t>
            </a:r>
            <a:r>
              <a:rPr lang="en-US" dirty="0" smtClean="0"/>
              <a:t>) was curiously watching with a smile. After taking much abuse quietly Abu </a:t>
            </a:r>
            <a:r>
              <a:rPr lang="en-US" dirty="0" err="1" smtClean="0"/>
              <a:t>Bakr</a:t>
            </a:r>
            <a:r>
              <a:rPr lang="en-US" dirty="0" smtClean="0"/>
              <a:t> responded to a few of his comments. At this, the prophet exhibited his disapproval, got up and left. Abu </a:t>
            </a:r>
            <a:r>
              <a:rPr lang="en-US" dirty="0" err="1" smtClean="0"/>
              <a:t>Bakr</a:t>
            </a:r>
            <a:r>
              <a:rPr lang="en-US" dirty="0" smtClean="0"/>
              <a:t> got up with the prophet and wandered, “o messenger of Allah, he was abusing me and you remained sitting. When I responded to him, you disapproved and got up”. The messenger of Allah responded , there was an angel with you responding to him. When you responded to him </a:t>
            </a:r>
            <a:r>
              <a:rPr lang="en-US" dirty="0" err="1" smtClean="0"/>
              <a:t>shaytan</a:t>
            </a:r>
            <a:r>
              <a:rPr lang="en-US" dirty="0" smtClean="0"/>
              <a:t> took his place. He then said, “o Abu </a:t>
            </a:r>
            <a:r>
              <a:rPr lang="en-US" dirty="0" err="1" smtClean="0"/>
              <a:t>Bakr</a:t>
            </a:r>
            <a:r>
              <a:rPr lang="en-US" dirty="0" smtClean="0"/>
              <a:t>, there are three solid truth’s. If a person is wronged and he acts patiently (without seeking revenge) just for the sake of Allah almighty, Allah will honor him and give him the upper hand with his help. If a person opens a door of giving gifts for commenting a relationship with relatives, Allah will give him abundance; and if a person opens a door of seeking charity for himself to increase his wealth, Allah will further reduce his wealth”.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166360"/>
          </a:xfrm>
        </p:spPr>
        <p:txBody>
          <a:bodyPr>
            <a:normAutofit/>
          </a:bodyPr>
          <a:lstStyle/>
          <a:p>
            <a:r>
              <a:rPr lang="en-US" sz="3600" dirty="0" smtClean="0"/>
              <a:t>Except Allah helped him through his ordeal and gave him better than it after. She said:  “So when Abu </a:t>
            </a:r>
            <a:r>
              <a:rPr lang="en-US" sz="3600" dirty="0" err="1" smtClean="0"/>
              <a:t>Salmah</a:t>
            </a:r>
            <a:r>
              <a:rPr lang="en-US" sz="3600" dirty="0" smtClean="0"/>
              <a:t> (her husband)died, I said what I was told to say by Messenger of Allah and Allah granted me better than him, the Prophet of Allah himself!”</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rmAutofit fontScale="90000"/>
          </a:bodyPr>
          <a:lstStyle/>
          <a:p>
            <a:r>
              <a:rPr lang="en-US" dirty="0" err="1" smtClean="0"/>
              <a:t>Bilal</a:t>
            </a:r>
            <a:r>
              <a:rPr lang="en-US" dirty="0" smtClean="0"/>
              <a:t> </a:t>
            </a:r>
            <a:r>
              <a:rPr lang="en-US" dirty="0" err="1" smtClean="0"/>
              <a:t>Ibn</a:t>
            </a:r>
            <a:r>
              <a:rPr lang="en-US" dirty="0" smtClean="0"/>
              <a:t> </a:t>
            </a:r>
            <a:r>
              <a:rPr lang="en-US" dirty="0" err="1" smtClean="0"/>
              <a:t>Rabah</a:t>
            </a:r>
            <a:r>
              <a:rPr lang="en-US" dirty="0" smtClean="0"/>
              <a:t/>
            </a:r>
            <a:br>
              <a:rPr lang="en-US" dirty="0" smtClean="0"/>
            </a:br>
            <a:r>
              <a:rPr lang="en-US" dirty="0" smtClean="0"/>
              <a:t>The hero who taught the world patience and </a:t>
            </a:r>
            <a:r>
              <a:rPr lang="en-US" dirty="0" err="1" smtClean="0"/>
              <a:t>persevrance</a:t>
            </a:r>
            <a:r>
              <a:rPr lang="en-US" dirty="0" smtClean="0"/>
              <a:t> </a:t>
            </a:r>
            <a:endParaRPr lang="en-US" dirty="0"/>
          </a:p>
        </p:txBody>
      </p:sp>
      <p:sp>
        <p:nvSpPr>
          <p:cNvPr id="3" name="Content Placeholder 2"/>
          <p:cNvSpPr>
            <a:spLocks noGrp="1"/>
          </p:cNvSpPr>
          <p:nvPr>
            <p:ph idx="1"/>
          </p:nvPr>
        </p:nvSpPr>
        <p:spPr>
          <a:xfrm>
            <a:off x="457200" y="1905000"/>
            <a:ext cx="8229600" cy="4404360"/>
          </a:xfrm>
        </p:spPr>
        <p:txBody>
          <a:bodyPr>
            <a:normAutofit lnSpcReduction="10000"/>
          </a:bodyPr>
          <a:lstStyle/>
          <a:p>
            <a:r>
              <a:rPr lang="en-US" dirty="0" err="1" smtClean="0"/>
              <a:t>Bilal</a:t>
            </a:r>
            <a:r>
              <a:rPr lang="en-US" dirty="0" smtClean="0"/>
              <a:t> was an Abyssinian from the black race. His destiny made him a slave of some people were his mother was one of their slave girls. The prophet </a:t>
            </a:r>
            <a:r>
              <a:rPr lang="en-US" dirty="0" err="1" smtClean="0"/>
              <a:t>Muhammed</a:t>
            </a:r>
            <a:r>
              <a:rPr lang="en-US" dirty="0" smtClean="0"/>
              <a:t>( SAAS) made this slave </a:t>
            </a:r>
            <a:r>
              <a:rPr lang="en-US" dirty="0" err="1" smtClean="0"/>
              <a:t>Bilal</a:t>
            </a:r>
            <a:r>
              <a:rPr lang="en-US" dirty="0" smtClean="0"/>
              <a:t> a teacher to all humanity in the art of perseverance, faith and defending it what ever it takes. Refer for the details to the text book or any other </a:t>
            </a:r>
            <a:r>
              <a:rPr lang="en-US" dirty="0" err="1" smtClean="0"/>
              <a:t>Seerah</a:t>
            </a:r>
            <a:r>
              <a:rPr lang="en-US" dirty="0" smtClean="0"/>
              <a:t> book, to learn about </a:t>
            </a:r>
            <a:r>
              <a:rPr lang="en-US" dirty="0" err="1" smtClean="0"/>
              <a:t>Bilal’s</a:t>
            </a:r>
            <a:r>
              <a:rPr lang="en-US" dirty="0" smtClean="0"/>
              <a:t> firm faith, patience and trust in Allah. Finally Abu </a:t>
            </a:r>
            <a:r>
              <a:rPr lang="en-US" dirty="0" err="1" smtClean="0"/>
              <a:t>Bakr</a:t>
            </a:r>
            <a:r>
              <a:rPr lang="en-US" dirty="0" smtClean="0"/>
              <a:t> bought his liberty and made him free.</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Questions</a:t>
            </a:r>
            <a:endParaRPr lang="en-US" dirty="0"/>
          </a:p>
        </p:txBody>
      </p:sp>
      <p:sp>
        <p:nvSpPr>
          <p:cNvPr id="3" name="Content Placeholder 2"/>
          <p:cNvSpPr>
            <a:spLocks noGrp="1"/>
          </p:cNvSpPr>
          <p:nvPr>
            <p:ph idx="1"/>
          </p:nvPr>
        </p:nvSpPr>
        <p:spPr/>
        <p:txBody>
          <a:bodyPr>
            <a:normAutofit fontScale="92500" lnSpcReduction="20000"/>
          </a:bodyPr>
          <a:lstStyle/>
          <a:p>
            <a:pPr marL="651510" indent="-514350">
              <a:buFont typeface="+mj-lt"/>
              <a:buAutoNum type="arabicPeriod"/>
            </a:pPr>
            <a:r>
              <a:rPr lang="en-US" dirty="0" smtClean="0"/>
              <a:t>How does Patience affect your behavior towards others?</a:t>
            </a:r>
          </a:p>
          <a:p>
            <a:pPr marL="651510" indent="-514350">
              <a:buFont typeface="+mj-lt"/>
              <a:buAutoNum type="arabicPeriod"/>
            </a:pPr>
            <a:r>
              <a:rPr lang="en-US" dirty="0" smtClean="0"/>
              <a:t>Explain how a Muslim should practice when loosing a loved one?</a:t>
            </a:r>
          </a:p>
          <a:p>
            <a:pPr marL="651510" indent="-514350">
              <a:buFont typeface="+mj-lt"/>
              <a:buAutoNum type="arabicPeriod"/>
            </a:pPr>
            <a:r>
              <a:rPr lang="en-US" dirty="0" smtClean="0"/>
              <a:t>Explain how a Muslim should practice </a:t>
            </a:r>
            <a:r>
              <a:rPr lang="en-US" dirty="0" err="1" smtClean="0"/>
              <a:t>Sabr</a:t>
            </a:r>
            <a:r>
              <a:rPr lang="en-US" dirty="0" smtClean="0"/>
              <a:t> in times of illness?</a:t>
            </a:r>
          </a:p>
          <a:p>
            <a:pPr marL="651510" indent="-514350">
              <a:buFont typeface="+mj-lt"/>
              <a:buAutoNum type="arabicPeriod"/>
            </a:pPr>
            <a:r>
              <a:rPr lang="en-US" dirty="0" smtClean="0"/>
              <a:t>Explain how a Muslim should practice </a:t>
            </a:r>
            <a:r>
              <a:rPr lang="en-US" dirty="0" err="1" smtClean="0"/>
              <a:t>Sabr</a:t>
            </a:r>
            <a:r>
              <a:rPr lang="en-US" dirty="0" smtClean="0"/>
              <a:t> loosing property?</a:t>
            </a:r>
          </a:p>
          <a:p>
            <a:pPr marL="651510" indent="-514350">
              <a:buFont typeface="+mj-lt"/>
              <a:buAutoNum type="arabicPeriod"/>
            </a:pPr>
            <a:r>
              <a:rPr lang="en-US" dirty="0" smtClean="0"/>
              <a:t>Explain how a Muslim should practice </a:t>
            </a:r>
            <a:r>
              <a:rPr lang="en-US" dirty="0" err="1" smtClean="0"/>
              <a:t>Sabr</a:t>
            </a:r>
            <a:r>
              <a:rPr lang="en-US" dirty="0" smtClean="0"/>
              <a:t> in times of hunger.</a:t>
            </a:r>
          </a:p>
          <a:p>
            <a:pPr marL="651510" indent="-514350">
              <a:buFont typeface="+mj-lt"/>
              <a:buAutoNum type="arabicPeriod"/>
            </a:pPr>
            <a:r>
              <a:rPr lang="en-US" dirty="0" smtClean="0"/>
              <a:t>Explain how a Muslim should practice </a:t>
            </a:r>
            <a:r>
              <a:rPr lang="en-US" dirty="0" err="1" smtClean="0"/>
              <a:t>Sabr</a:t>
            </a:r>
            <a:r>
              <a:rPr lang="en-US" dirty="0" smtClean="0"/>
              <a:t> when hurt by slander.</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28360"/>
          </a:xfrm>
        </p:spPr>
        <p:txBody>
          <a:bodyPr>
            <a:normAutofit fontScale="92500" lnSpcReduction="10000"/>
          </a:bodyPr>
          <a:lstStyle/>
          <a:p>
            <a:pPr marL="651510" indent="-514350">
              <a:buNone/>
            </a:pPr>
            <a:r>
              <a:rPr lang="en-US" dirty="0" smtClean="0"/>
              <a:t>Exercise Related Texts</a:t>
            </a:r>
          </a:p>
          <a:p>
            <a:pPr marL="651510" indent="-514350">
              <a:buFont typeface="+mj-lt"/>
              <a:buAutoNum type="arabicPeriod"/>
            </a:pPr>
            <a:r>
              <a:rPr lang="en-US" dirty="0" smtClean="0"/>
              <a:t>Indentify and write the </a:t>
            </a:r>
            <a:r>
              <a:rPr lang="en-US" dirty="0" err="1" smtClean="0"/>
              <a:t>du’aa’a</a:t>
            </a:r>
            <a:r>
              <a:rPr lang="en-US" dirty="0" smtClean="0"/>
              <a:t> Muslim should say asking Allah to help him/her when a calamity hits.</a:t>
            </a:r>
          </a:p>
          <a:p>
            <a:pPr marL="651510" indent="-514350">
              <a:buFont typeface="+mj-lt"/>
              <a:buAutoNum type="arabicPeriod"/>
            </a:pPr>
            <a:r>
              <a:rPr lang="en-US" dirty="0" smtClean="0"/>
              <a:t>Indentify and write the </a:t>
            </a:r>
            <a:r>
              <a:rPr lang="en-US" dirty="0" err="1" smtClean="0"/>
              <a:t>Hadeeth</a:t>
            </a:r>
            <a:r>
              <a:rPr lang="en-US" dirty="0" smtClean="0"/>
              <a:t> narrated by </a:t>
            </a:r>
            <a:r>
              <a:rPr lang="en-US" dirty="0" err="1" smtClean="0"/>
              <a:t>Ibn</a:t>
            </a:r>
            <a:r>
              <a:rPr lang="en-US" dirty="0" smtClean="0"/>
              <a:t> </a:t>
            </a:r>
            <a:r>
              <a:rPr lang="en-US" dirty="0" err="1" smtClean="0"/>
              <a:t>Abbas</a:t>
            </a:r>
            <a:r>
              <a:rPr lang="en-US" dirty="0" smtClean="0"/>
              <a:t> on patience and perseverance.</a:t>
            </a:r>
          </a:p>
          <a:p>
            <a:pPr marL="651510" indent="-514350">
              <a:buFont typeface="+mj-lt"/>
              <a:buAutoNum type="arabicPeriod"/>
            </a:pPr>
            <a:r>
              <a:rPr lang="en-US" dirty="0" smtClean="0"/>
              <a:t>Identify and write the </a:t>
            </a:r>
            <a:r>
              <a:rPr lang="en-US" dirty="0" err="1" smtClean="0"/>
              <a:t>Hadeeth</a:t>
            </a:r>
            <a:r>
              <a:rPr lang="en-US" dirty="0" smtClean="0"/>
              <a:t> on patience with others and tolerating their mistakes:</a:t>
            </a:r>
          </a:p>
          <a:p>
            <a:pPr marL="651510" indent="-514350">
              <a:buFont typeface="+mj-lt"/>
              <a:buAutoNum type="arabicPeriod"/>
            </a:pPr>
            <a:r>
              <a:rPr lang="en-US" dirty="0" smtClean="0"/>
              <a:t>    learn the circumstances that require patience and understand how to apply patience and perseverance in each situation.</a:t>
            </a:r>
          </a:p>
          <a:p>
            <a:pPr marL="651510" indent="-514350">
              <a:buFont typeface="+mj-lt"/>
              <a:buAutoNum type="arabicPeriod"/>
            </a:pPr>
            <a:r>
              <a:rPr lang="en-US" dirty="0" smtClean="0"/>
              <a:t>How are you inspired by the story of </a:t>
            </a:r>
            <a:r>
              <a:rPr lang="en-US" dirty="0" err="1" smtClean="0"/>
              <a:t>Bilal’s</a:t>
            </a:r>
            <a:r>
              <a:rPr lang="en-US" dirty="0" smtClean="0"/>
              <a:t> sacrifice, patience and perseverance? </a:t>
            </a:r>
          </a:p>
          <a:p>
            <a:pPr marL="651510" indent="-514350">
              <a:buNone/>
            </a:pPr>
            <a:r>
              <a:rPr lang="en-US" dirty="0" smtClean="0"/>
              <a:t> </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Content Summary</a:t>
            </a:r>
            <a:br>
              <a:rPr lang="en-US" dirty="0" smtClean="0"/>
            </a:br>
            <a:endParaRPr lang="en-US" dirty="0"/>
          </a:p>
        </p:txBody>
      </p:sp>
      <p:sp>
        <p:nvSpPr>
          <p:cNvPr id="3" name="Content Placeholder 2"/>
          <p:cNvSpPr>
            <a:spLocks noGrp="1"/>
          </p:cNvSpPr>
          <p:nvPr>
            <p:ph idx="1"/>
          </p:nvPr>
        </p:nvSpPr>
        <p:spPr/>
        <p:txBody>
          <a:bodyPr/>
          <a:lstStyle/>
          <a:p>
            <a:r>
              <a:rPr lang="en-US" dirty="0" smtClean="0"/>
              <a:t>Patience when losing loved ones</a:t>
            </a:r>
          </a:p>
          <a:p>
            <a:r>
              <a:rPr lang="en-US" dirty="0" smtClean="0"/>
              <a:t>Patience with property loss or damage</a:t>
            </a:r>
          </a:p>
          <a:p>
            <a:r>
              <a:rPr lang="en-US" dirty="0" smtClean="0"/>
              <a:t>Patience during hunger or poverty</a:t>
            </a:r>
          </a:p>
          <a:p>
            <a:r>
              <a:rPr lang="en-US" dirty="0" smtClean="0"/>
              <a:t> patience during illness</a:t>
            </a:r>
          </a:p>
          <a:p>
            <a:r>
              <a:rPr lang="en-US" dirty="0" smtClean="0"/>
              <a:t> patience when facing injustice</a:t>
            </a:r>
          </a:p>
          <a:p>
            <a:r>
              <a:rPr lang="en-US" dirty="0" smtClean="0"/>
              <a:t> patience with slander, hurtful words and the mistakes of others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28360"/>
          </a:xfrm>
        </p:spPr>
        <p:txBody>
          <a:bodyPr/>
          <a:lstStyle/>
          <a:p>
            <a:r>
              <a:rPr lang="en-US" dirty="0" smtClean="0"/>
              <a:t>Prophet Muhammad lost his son Ibrahim and wept:</a:t>
            </a:r>
            <a:endParaRPr lang="en-US" dirty="0"/>
          </a:p>
        </p:txBody>
      </p:sp>
      <p:pic>
        <p:nvPicPr>
          <p:cNvPr id="4" name="Picture 3" descr="C:\Users\asus\Desktop\siddiqui-2.JPG"/>
          <p:cNvPicPr>
            <a:picLocks noChangeAspect="1" noChangeArrowheads="1"/>
          </p:cNvPicPr>
          <p:nvPr/>
        </p:nvPicPr>
        <p:blipFill>
          <a:blip r:embed="rId2" cstate="print"/>
          <a:srcRect/>
          <a:stretch>
            <a:fillRect/>
          </a:stretch>
        </p:blipFill>
        <p:spPr bwMode="auto">
          <a:xfrm>
            <a:off x="838200" y="1371600"/>
            <a:ext cx="7315200" cy="5334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  Patience With Property Loss Or Damage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Allah decorated this this life with many beautiful things to make mankind happy but faithful. They are required to use the blessing in the best possible way, without becoming passionately attached to them. They should realize that whatever people acquire here will remain here, and they will have to account for their use of these blessings in the Day of Judgment.</a:t>
            </a:r>
          </a:p>
          <a:p>
            <a:r>
              <a:rPr lang="en-US" dirty="0" smtClean="0"/>
              <a:t>Those who understand that everything is a gift from Allah and show gratitude to Him will be rewarded, while those forget the Day of Judgment and seize the blessing with greed, will suffer disappointment.</a:t>
            </a:r>
          </a:p>
          <a:p>
            <a:r>
              <a:rPr lang="en-US" dirty="0" smtClean="0"/>
              <a:t>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80760"/>
          </a:xfrm>
        </p:spPr>
        <p:txBody>
          <a:bodyPr>
            <a:normAutofit fontScale="92500" lnSpcReduction="20000"/>
          </a:bodyPr>
          <a:lstStyle/>
          <a:p>
            <a:pPr rtl="1"/>
            <a:r>
              <a:rPr lang="en-US" dirty="0" smtClean="0"/>
              <a:t>      The Qur’an say: </a:t>
            </a:r>
          </a:p>
          <a:p>
            <a:pPr algn="r" rtl="1">
              <a:buNone/>
            </a:pPr>
            <a:r>
              <a:rPr lang="en-US" dirty="0" smtClean="0"/>
              <a:t>	</a:t>
            </a:r>
            <a:r>
              <a:rPr lang="ar-SA" dirty="0" smtClean="0"/>
              <a:t>زُيِّنَ لِلنَّاسِ حُبُّ الشَّهَوَاتِ مِنَ النِّسَاءِ وَالْبَنِينَ وَالْقَنَاطِيرِ الْمُقَنْطَرَةِ مِنَ الذَّهَبِ وَالْفِضَّةِ وَالْخَيْلِ الْمُسَوَّمَةِ وَالْأَنْعَامِ وَالْحَرْثِ ۗ ذَٰلِكَ مَتَاعُ الْحَيَاةِ الدُّنْيَا ۖ وَاللَّهُ عِنْدَهُ حُسْنُ الْمَآبِ</a:t>
            </a:r>
            <a:endParaRPr lang="en-US" dirty="0" smtClean="0"/>
          </a:p>
          <a:p>
            <a:pPr algn="r" rtl="1">
              <a:buNone/>
            </a:pPr>
            <a:endParaRPr lang="en-US" dirty="0" smtClean="0"/>
          </a:p>
          <a:p>
            <a:r>
              <a:rPr lang="en-US" dirty="0" smtClean="0"/>
              <a:t>Beautified for men is the love of things they covet; women, children, much of gold and silver (wealth), branded beautiful horses, cattle and well-tilled land. This is the pleasure of the present world's life; but Allah has the excellent return (Paradise with flowing rivers) with Him.</a:t>
            </a:r>
          </a:p>
          <a:p>
            <a:r>
              <a:rPr lang="en-US" dirty="0" smtClean="0"/>
              <a:t>The faithful use these blessings in the best possible way They know that the possessions and goods are created to test them. Knowing that the blessings of this world are temporary and the home of the real blessings is the hereafter, they have  no worldly ambitions.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80760"/>
          </a:xfrm>
        </p:spPr>
        <p:txBody>
          <a:bodyPr>
            <a:normAutofit fontScale="85000" lnSpcReduction="10000"/>
          </a:bodyPr>
          <a:lstStyle/>
          <a:p>
            <a:r>
              <a:rPr lang="en-US" dirty="0" smtClean="0"/>
              <a:t>Since they have neither ambition nor passion for worldly goods, they show patience </a:t>
            </a:r>
            <a:r>
              <a:rPr lang="en-US" dirty="0" smtClean="0"/>
              <a:t>weather </a:t>
            </a:r>
            <a:r>
              <a:rPr lang="en-US" dirty="0" smtClean="0"/>
              <a:t>times are good or bad. When they lose their property, they do </a:t>
            </a:r>
            <a:r>
              <a:rPr lang="en-US" dirty="0" smtClean="0"/>
              <a:t>not sink </a:t>
            </a:r>
            <a:r>
              <a:rPr lang="en-US" dirty="0" smtClean="0"/>
              <a:t>into sorrow or worry, instead they know that Allah is testing their faith and patience. Therefore they do not become distraught if their houses or gardens are destroyed, or business end up with bankrupt. Despite all of these trials, they live in comfort  provided by the knowledge that Allah will ease their burdens, clear their way and reward patience with better in the hereafter. Such test reveal the difference between the faithful who show patience for the sake of Allah and those who pursue worldly pleasure only and forget about the afterlife. The believers do not grieve or despair when they lose their property, for their only intention is use everything they possess physically and spiritually to worship Allah and earn His pleasure.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28360"/>
          </a:xfrm>
        </p:spPr>
        <p:txBody>
          <a:bodyPr>
            <a:normAutofit/>
          </a:bodyPr>
          <a:lstStyle/>
          <a:p>
            <a:r>
              <a:rPr lang="en-US" dirty="0" smtClean="0"/>
              <a:t>In other words, they have already devoted these possessions to Allah In return for their devotion, they receive the following reward:</a:t>
            </a:r>
          </a:p>
          <a:p>
            <a:pPr algn="r">
              <a:buNone/>
            </a:pPr>
            <a:r>
              <a:rPr lang="en-US" dirty="0" smtClean="0"/>
              <a:t>                           </a:t>
            </a:r>
          </a:p>
          <a:p>
            <a:pPr algn="r">
              <a:buNone/>
            </a:pPr>
            <a:endParaRPr lang="en-US" dirty="0" smtClean="0"/>
          </a:p>
          <a:p>
            <a:pPr algn="r">
              <a:buNone/>
            </a:pPr>
            <a:r>
              <a:rPr lang="en-US" dirty="0" smtClean="0"/>
              <a:t>  </a:t>
            </a:r>
            <a:r>
              <a:rPr lang="ar-SA" dirty="0" smtClean="0"/>
              <a:t>وَلَنَبْلُوَنَّكُمْ بِشَيْءٍ مِنَ الْخَوْفِ وَالْجُوعِ وَنَقْص</a:t>
            </a:r>
            <a:endParaRPr lang="en-US" dirty="0" smtClean="0"/>
          </a:p>
          <a:p>
            <a:pPr algn="r">
              <a:buNone/>
            </a:pPr>
            <a:r>
              <a:rPr lang="ar-SA" dirty="0" smtClean="0"/>
              <a:t>اَِينَ الْأَمْوَالِ وَالْأَنْفُسِ وَالثَّمَرَاتِ ۗ وَبَشِّرِ الصَّابِرِينَ</a:t>
            </a:r>
            <a:endParaRPr lang="en-US" dirty="0" smtClean="0"/>
          </a:p>
          <a:p>
            <a:pPr algn="r">
              <a:buNone/>
            </a:pPr>
            <a:r>
              <a:rPr lang="ar-SA" dirty="0" smtClean="0"/>
              <a:t>الَّذِينَ إِذَا أَصَابَتْهُمْ مُصِيبَةٌ قَالُوا إِنَّا لِلَّهِ وَإِنَّا إِلَيْهِ رَاجِعُونَأُولَٰئِكَ عَلَيْهِمْ صَلَوَاتٌ مِنْ رَبِّهِمْ وَرَحْمَةٌ ۖ وَأُولَٰئِكَ هُمُ الْمُهْتَدُونََِ</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1747</TotalTime>
  <Words>3621</Words>
  <Application>Microsoft Office PowerPoint</Application>
  <PresentationFormat>On-screen Show (4:3)</PresentationFormat>
  <Paragraphs>144</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Apex</vt:lpstr>
      <vt:lpstr>Patience and Perseverance in Daily Life</vt:lpstr>
      <vt:lpstr> </vt:lpstr>
      <vt:lpstr>Slide 3</vt:lpstr>
      <vt:lpstr>Slide 4</vt:lpstr>
      <vt:lpstr>Slide 5</vt:lpstr>
      <vt:lpstr>2.  Patience With Property Loss Or Damage</vt:lpstr>
      <vt:lpstr>Slide 7</vt:lpstr>
      <vt:lpstr>Slide 8</vt:lpstr>
      <vt:lpstr>Slide 9</vt:lpstr>
      <vt:lpstr>Slide 10</vt:lpstr>
      <vt:lpstr>3.  Patience During hunger or Poverty</vt:lpstr>
      <vt:lpstr>Slide 12</vt:lpstr>
      <vt:lpstr>Slide 13</vt:lpstr>
      <vt:lpstr>Slide 14</vt:lpstr>
      <vt:lpstr>Slide 15</vt:lpstr>
      <vt:lpstr>Selected Story</vt:lpstr>
      <vt:lpstr>Hadeeth Shareef</vt:lpstr>
      <vt:lpstr>4.  Patience During Illness</vt:lpstr>
      <vt:lpstr>Slide 19</vt:lpstr>
      <vt:lpstr>Slide 20</vt:lpstr>
      <vt:lpstr>Slide 21</vt:lpstr>
      <vt:lpstr>Slide 22</vt:lpstr>
      <vt:lpstr>Slide 23</vt:lpstr>
      <vt:lpstr>Slide 24</vt:lpstr>
      <vt:lpstr>5.  Patience when facing injustice</vt:lpstr>
      <vt:lpstr>Slide 26</vt:lpstr>
      <vt:lpstr>Slide 27</vt:lpstr>
      <vt:lpstr>Selected Story Prophet Yousuf Defeats injustice with Faith and Patience </vt:lpstr>
      <vt:lpstr>Slide 29</vt:lpstr>
      <vt:lpstr>Slide 30</vt:lpstr>
      <vt:lpstr>6.  Patience With Slander, hurtful words and the mistakes of others </vt:lpstr>
      <vt:lpstr>Slide 32</vt:lpstr>
      <vt:lpstr>Slide 33</vt:lpstr>
      <vt:lpstr>Slide 34</vt:lpstr>
      <vt:lpstr>Slide 35</vt:lpstr>
      <vt:lpstr>Slide 36</vt:lpstr>
      <vt:lpstr>Slide 37</vt:lpstr>
      <vt:lpstr>Slide 38</vt:lpstr>
      <vt:lpstr>Selected Story Abu Bakr And the slanderer</vt:lpstr>
      <vt:lpstr>Bilal Ibn Rabah The hero who taught the world patience and persevrance </vt:lpstr>
      <vt:lpstr>Study Questions</vt:lpstr>
      <vt:lpstr>Slide 42</vt:lpstr>
      <vt:lpstr>Key Content Summary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Patience and Perseverance in Daily Life</dc:title>
  <dc:creator>asus</dc:creator>
  <cp:lastModifiedBy>akram</cp:lastModifiedBy>
  <cp:revision>234</cp:revision>
  <dcterms:created xsi:type="dcterms:W3CDTF">2011-05-30T15:31:44Z</dcterms:created>
  <dcterms:modified xsi:type="dcterms:W3CDTF">2012-05-12T10:56:17Z</dcterms:modified>
</cp:coreProperties>
</file>