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E383F56-608C-4DED-99AE-30D95FA4006D}" type="datetimeFigureOut">
              <a:rPr lang="en-US" smtClean="0"/>
              <a:pPr/>
              <a:t>9/15/2012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6CEF44E-493E-46BA-8429-64C1D12EFF7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383F56-608C-4DED-99AE-30D95FA4006D}" type="datetimeFigureOut">
              <a:rPr lang="en-US" smtClean="0"/>
              <a:pPr/>
              <a:t>9/15/2012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CEF44E-493E-46BA-8429-64C1D12EFF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383F56-608C-4DED-99AE-30D95FA4006D}" type="datetimeFigureOut">
              <a:rPr lang="en-US" smtClean="0"/>
              <a:pPr/>
              <a:t>9/15/2012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CEF44E-493E-46BA-8429-64C1D12EFF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383F56-608C-4DED-99AE-30D95FA4006D}" type="datetimeFigureOut">
              <a:rPr lang="en-US" smtClean="0"/>
              <a:pPr/>
              <a:t>9/15/2012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CEF44E-493E-46BA-8429-64C1D12EFF7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E383F56-608C-4DED-99AE-30D95FA4006D}" type="datetimeFigureOut">
              <a:rPr lang="en-US" smtClean="0"/>
              <a:pPr/>
              <a:t>9/15/2012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CEF44E-493E-46BA-8429-64C1D12EFF7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E383F56-608C-4DED-99AE-30D95FA4006D}" type="datetimeFigureOut">
              <a:rPr lang="en-US" smtClean="0"/>
              <a:pPr/>
              <a:t>9/15/2012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CEF44E-493E-46BA-8429-64C1D12EFF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E383F56-608C-4DED-99AE-30D95FA4006D}" type="datetimeFigureOut">
              <a:rPr lang="en-US" smtClean="0"/>
              <a:pPr/>
              <a:t>9/15/2012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CEF44E-493E-46BA-8429-64C1D12EFF7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E383F56-608C-4DED-99AE-30D95FA4006D}" type="datetimeFigureOut">
              <a:rPr lang="en-US" smtClean="0"/>
              <a:pPr/>
              <a:t>9/15/2012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CEF44E-493E-46BA-8429-64C1D12EFF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383F56-608C-4DED-99AE-30D95FA4006D}" type="datetimeFigureOut">
              <a:rPr lang="en-US" smtClean="0"/>
              <a:pPr/>
              <a:t>9/15/2012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CEF44E-493E-46BA-8429-64C1D12EFF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E383F56-608C-4DED-99AE-30D95FA4006D}" type="datetimeFigureOut">
              <a:rPr lang="en-US" smtClean="0"/>
              <a:pPr/>
              <a:t>9/15/2012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CEF44E-493E-46BA-8429-64C1D12EFF7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E383F56-608C-4DED-99AE-30D95FA4006D}" type="datetimeFigureOut">
              <a:rPr lang="en-US" smtClean="0"/>
              <a:pPr/>
              <a:t>9/15/2012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6CEF44E-493E-46BA-8429-64C1D12EFF7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E383F56-608C-4DED-99AE-30D95FA4006D}" type="datetimeFigureOut">
              <a:rPr lang="en-US" smtClean="0"/>
              <a:pPr/>
              <a:t>9/15/2012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6CEF44E-493E-46BA-8429-64C1D12EFF7C}"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Prophet Muhammad Passes to </a:t>
            </a:r>
            <a:r>
              <a:rPr lang="en-US" dirty="0" err="1" smtClean="0"/>
              <a:t>Jannah</a:t>
            </a:r>
            <a:endParaRPr lang="en-US" dirty="0"/>
          </a:p>
        </p:txBody>
      </p:sp>
      <p:sp>
        <p:nvSpPr>
          <p:cNvPr id="3" name="Content Placeholder 2"/>
          <p:cNvSpPr>
            <a:spLocks noGrp="1"/>
          </p:cNvSpPr>
          <p:nvPr>
            <p:ph idx="1"/>
          </p:nvPr>
        </p:nvSpPr>
        <p:spPr/>
        <p:txBody>
          <a:bodyPr>
            <a:normAutofit lnSpcReduction="10000"/>
          </a:bodyPr>
          <a:lstStyle/>
          <a:p>
            <a:r>
              <a:rPr lang="en-US" dirty="0" smtClean="0"/>
              <a:t>Prophet Muhammad had successfully completed his mission of teaching and spreading the message of Islam. By the year 632, Islam had become triumphant in all of Arabia and was even now taking a foothold in Syria, Africa and other places. Indeed, great change had come about across the region. Idols in </a:t>
            </a:r>
            <a:r>
              <a:rPr lang="en-US" dirty="0" err="1" smtClean="0"/>
              <a:t>Makkah</a:t>
            </a:r>
            <a:r>
              <a:rPr lang="en-US" dirty="0" smtClean="0"/>
              <a:t> and Arabia had been destroyed. The people started worship Allah and a new society had been fashioned based on </a:t>
            </a:r>
            <a:r>
              <a:rPr lang="en-US" dirty="0" err="1" smtClean="0"/>
              <a:t>Tawheed</a:t>
            </a:r>
            <a:r>
              <a:rPr lang="en-US" dirty="0" smtClean="0"/>
              <a:t> (belief in God alone), belief in Prophet hood and life after death. A tree feeling of human unity through brotherhood and sisterhood had developed. As the Qur’an says: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fontScale="92500" lnSpcReduction="10000"/>
          </a:bodyPr>
          <a:lstStyle/>
          <a:p>
            <a:r>
              <a:rPr lang="en-US" dirty="0" smtClean="0"/>
              <a:t>You seem worried for me….There is a slave among the slaves of Allah to whom God has offered the choice between this world and that which is with Him, and the slave has chosen that which is with Him.</a:t>
            </a:r>
          </a:p>
          <a:p>
            <a:r>
              <a:rPr lang="en-US" dirty="0" smtClean="0"/>
              <a:t>Upon hearing this, Abu </a:t>
            </a:r>
            <a:r>
              <a:rPr lang="en-US" dirty="0" err="1" smtClean="0"/>
              <a:t>Bakr</a:t>
            </a:r>
            <a:r>
              <a:rPr lang="en-US" dirty="0" smtClean="0"/>
              <a:t> </a:t>
            </a:r>
            <a:r>
              <a:rPr lang="ar-AE" dirty="0" smtClean="0"/>
              <a:t>رضي الله عنه</a:t>
            </a:r>
            <a:r>
              <a:rPr lang="en-US" dirty="0" smtClean="0"/>
              <a:t> wept as he understood that the Prophet (Saws) was talking about himself and that the choice </a:t>
            </a:r>
            <a:r>
              <a:rPr lang="en-US" dirty="0" err="1" smtClean="0"/>
              <a:t>Rasoolullah</a:t>
            </a:r>
            <a:r>
              <a:rPr lang="en-US" dirty="0" smtClean="0"/>
              <a:t> had made meant that his death was imminent. </a:t>
            </a:r>
          </a:p>
          <a:p>
            <a:r>
              <a:rPr lang="en-US" dirty="0" smtClean="0"/>
              <a:t>Then the Prophet preached the Muslims for the last time. He said:</a:t>
            </a:r>
          </a:p>
          <a:p>
            <a:r>
              <a:rPr lang="en-US" dirty="0" smtClean="0"/>
              <a:t>I am not worried on you that you may live as poor, rather, I am concerned that you will compete on </a:t>
            </a:r>
            <a:r>
              <a:rPr lang="en-US" dirty="0" err="1" smtClean="0"/>
              <a:t>Dunya</a:t>
            </a:r>
            <a:r>
              <a:rPr lang="en-US" dirty="0" smtClean="0"/>
              <a:t>, or the worldly life, like the nations before you did. So it will ruin you, as it did destroy them. I advise you to take good care of your woman. And take care of your prayer, take care of prayer, take care of your prayer.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AbuBakr</a:t>
            </a:r>
            <a:r>
              <a:rPr lang="en-US" dirty="0" smtClean="0"/>
              <a:t> Appointed to Lead the prayer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When the Prophet Muhammad felt so weak, he appointed Abu </a:t>
            </a:r>
            <a:r>
              <a:rPr lang="en-US" dirty="0" err="1" smtClean="0"/>
              <a:t>Bakr</a:t>
            </a:r>
            <a:r>
              <a:rPr lang="ar-AE" dirty="0" smtClean="0"/>
              <a:t>رضي الله عنه </a:t>
            </a:r>
            <a:r>
              <a:rPr lang="en-US" dirty="0" smtClean="0"/>
              <a:t> to lead the prayers. This was an implicit indication from the Prophet that if he leaves, Abu </a:t>
            </a:r>
            <a:r>
              <a:rPr lang="en-US" dirty="0" err="1" smtClean="0"/>
              <a:t>Bakr</a:t>
            </a:r>
            <a:r>
              <a:rPr lang="en-US" dirty="0" smtClean="0"/>
              <a:t> should lead the Muslims after him.</a:t>
            </a:r>
          </a:p>
          <a:p>
            <a:r>
              <a:rPr lang="en-US" dirty="0" smtClean="0"/>
              <a:t> The Prophet (Saws) spent the rest of his illness in the home of his beloved wife </a:t>
            </a:r>
            <a:r>
              <a:rPr lang="en-US" dirty="0" err="1" smtClean="0"/>
              <a:t>A’ishah</a:t>
            </a:r>
            <a:r>
              <a:rPr lang="en-US" dirty="0" smtClean="0"/>
              <a:t> </a:t>
            </a:r>
            <a:r>
              <a:rPr lang="ar-AE" dirty="0" smtClean="0"/>
              <a:t>رضي الله عنها</a:t>
            </a:r>
            <a:r>
              <a:rPr lang="en-US" dirty="0" smtClean="0"/>
              <a:t>. </a:t>
            </a:r>
          </a:p>
          <a:p>
            <a:r>
              <a:rPr lang="en-US" dirty="0" smtClean="0"/>
              <a:t>On one occasion </a:t>
            </a:r>
            <a:r>
              <a:rPr lang="en-US" dirty="0" err="1" smtClean="0"/>
              <a:t>Abub</a:t>
            </a:r>
            <a:r>
              <a:rPr lang="en-US" dirty="0" smtClean="0"/>
              <a:t> </a:t>
            </a:r>
            <a:r>
              <a:rPr lang="en-US" dirty="0" err="1" smtClean="0"/>
              <a:t>Bakr</a:t>
            </a:r>
            <a:r>
              <a:rPr lang="en-US" dirty="0" smtClean="0"/>
              <a:t> </a:t>
            </a:r>
            <a:r>
              <a:rPr lang="ar-AE" dirty="0" smtClean="0"/>
              <a:t>رضي الله عنه</a:t>
            </a:r>
            <a:r>
              <a:rPr lang="en-US" dirty="0" smtClean="0"/>
              <a:t> who was already leading the prayer, realized that the Prophet was approaching so he stepped back without turning his head, but the Prophet(</a:t>
            </a:r>
            <a:r>
              <a:rPr lang="en-US" dirty="0" err="1" smtClean="0"/>
              <a:t>sawa</a:t>
            </a:r>
            <a:r>
              <a:rPr lang="en-US" dirty="0" smtClean="0"/>
              <a:t>) pressed his hand on his shoulder to let him know to continue leading. The Prophet (saws) sat left to Abu </a:t>
            </a:r>
            <a:r>
              <a:rPr lang="en-US" dirty="0" err="1" smtClean="0"/>
              <a:t>Bakr</a:t>
            </a:r>
            <a:r>
              <a:rPr lang="en-US" dirty="0" smtClean="0"/>
              <a:t> and completed the prayer while seated. </a:t>
            </a:r>
          </a:p>
          <a:p>
            <a:r>
              <a:rPr lang="en-US" dirty="0" smtClean="0"/>
              <a:t>Later the Prophet’s sickness and pain became unbearable. His fever was so high that he started to say: </a:t>
            </a:r>
            <a:r>
              <a:rPr lang="ar-AE" dirty="0" smtClean="0"/>
              <a:t>يا الله ان للموت سكرات</a:t>
            </a:r>
            <a:r>
              <a:rPr lang="en-US" dirty="0" smtClean="0"/>
              <a:t> “O Allah , death has sharp pains.”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40768"/>
          </a:xfrm>
        </p:spPr>
        <p:txBody>
          <a:bodyPr>
            <a:normAutofit fontScale="90000"/>
          </a:bodyPr>
          <a:lstStyle/>
          <a:p>
            <a:r>
              <a:rPr lang="en-US" dirty="0" smtClean="0"/>
              <a:t>The Prophet Whispers to Fatimah </a:t>
            </a:r>
            <a:endParaRPr lang="en-US" dirty="0"/>
          </a:p>
        </p:txBody>
      </p:sp>
      <p:sp>
        <p:nvSpPr>
          <p:cNvPr id="3" name="Content Placeholder 2"/>
          <p:cNvSpPr>
            <a:spLocks noGrp="1"/>
          </p:cNvSpPr>
          <p:nvPr>
            <p:ph idx="1"/>
          </p:nvPr>
        </p:nvSpPr>
        <p:spPr>
          <a:xfrm>
            <a:off x="457200" y="1600200"/>
            <a:ext cx="8229600" cy="5069160"/>
          </a:xfrm>
        </p:spPr>
        <p:txBody>
          <a:bodyPr>
            <a:normAutofit fontScale="92500" lnSpcReduction="20000"/>
          </a:bodyPr>
          <a:lstStyle/>
          <a:p>
            <a:r>
              <a:rPr lang="en-US" dirty="0" smtClean="0"/>
              <a:t>Fatimah, his only living daughter, used to visit him very day. Whenever she entered his room, the Prophet used to stand and greet her by saying “Welcome, my daughter.” He would also kiss her on the forehead and seat her. But this time , he couldn’t stand and receive her as he usually did. When she saw him so frail in pain, she cried and said, “oh, the terrible pain my father is suffering! At this time the Prophet said, “your father will suffer no more pain after this day.” The Prophet then asked her to sit by him on his bed and whispered to her twice, first making cry and then making laugh. </a:t>
            </a:r>
            <a:r>
              <a:rPr lang="en-US" dirty="0" err="1" smtClean="0"/>
              <a:t>A”sha</a:t>
            </a:r>
            <a:r>
              <a:rPr lang="en-US" dirty="0" smtClean="0"/>
              <a:t> wanted to learn what the Prophet whispered to Fatimah. Fatimah kept the Prophet’s whisper secret until after he passed away.</a:t>
            </a:r>
          </a:p>
          <a:p>
            <a:r>
              <a:rPr lang="en-US" dirty="0" smtClean="0"/>
              <a:t>The Prophet first told her that he will die soon, so cried. Then she laughed when he told her that she follow him shortly and will make her join him in </a:t>
            </a:r>
            <a:r>
              <a:rPr lang="en-US" dirty="0" err="1" smtClean="0"/>
              <a:t>Jannah</a:t>
            </a:r>
            <a:r>
              <a:rPr lang="en-US" dirty="0" smtClean="0"/>
              <a:t>.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Prophet’s Final Hours</a:t>
            </a:r>
            <a:endParaRPr lang="en-US" dirty="0"/>
          </a:p>
        </p:txBody>
      </p:sp>
      <p:sp>
        <p:nvSpPr>
          <p:cNvPr id="3" name="Content Placeholder 2"/>
          <p:cNvSpPr>
            <a:spLocks noGrp="1"/>
          </p:cNvSpPr>
          <p:nvPr>
            <p:ph idx="1"/>
          </p:nvPr>
        </p:nvSpPr>
        <p:spPr/>
        <p:txBody>
          <a:bodyPr>
            <a:normAutofit/>
          </a:bodyPr>
          <a:lstStyle/>
          <a:p>
            <a:r>
              <a:rPr lang="en-US" dirty="0" smtClean="0"/>
              <a:t> In the early morning of 12</a:t>
            </a:r>
            <a:r>
              <a:rPr lang="en-US" baseline="30000" dirty="0" smtClean="0"/>
              <a:t>th</a:t>
            </a:r>
            <a:r>
              <a:rPr lang="en-US" dirty="0" smtClean="0"/>
              <a:t> </a:t>
            </a:r>
            <a:r>
              <a:rPr lang="en-US" dirty="0" err="1" smtClean="0"/>
              <a:t>Rabi’al-Awwal</a:t>
            </a:r>
            <a:r>
              <a:rPr lang="en-US" dirty="0" smtClean="0"/>
              <a:t>, the Prophet’s fever abated a little and he looked into the mosque from </a:t>
            </a:r>
            <a:r>
              <a:rPr lang="en-US" dirty="0" err="1" smtClean="0"/>
              <a:t>A’sha’s</a:t>
            </a:r>
            <a:r>
              <a:rPr lang="en-US" dirty="0" smtClean="0"/>
              <a:t> room. He was pleased to see the Muslims praying </a:t>
            </a:r>
            <a:r>
              <a:rPr lang="en-US" dirty="0" err="1" smtClean="0"/>
              <a:t>Fajr</a:t>
            </a:r>
            <a:r>
              <a:rPr lang="en-US" dirty="0" smtClean="0"/>
              <a:t> prayer in congregation, but he couldn’t join them. He was still very concerned about the affairs of his </a:t>
            </a:r>
            <a:r>
              <a:rPr lang="en-US" dirty="0" err="1" smtClean="0"/>
              <a:t>Ummah</a:t>
            </a:r>
            <a:r>
              <a:rPr lang="en-US" dirty="0" smtClean="0"/>
              <a:t>, but appeared to take pleasured in observing the sincerity of their worship.</a:t>
            </a:r>
          </a:p>
          <a:p>
            <a:r>
              <a:rPr lang="en-US" dirty="0" smtClean="0"/>
              <a:t>The companions thought that their beloved Prophet had recovered and that they were to continue to enjoy his leadership and companionship.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a:bodyPr>
          <a:lstStyle/>
          <a:p>
            <a:r>
              <a:rPr lang="en-US" dirty="0" smtClean="0"/>
              <a:t>The Prophet’s apparent recovery did not last. </a:t>
            </a:r>
            <a:r>
              <a:rPr lang="en-US" dirty="0" err="1" smtClean="0"/>
              <a:t>A’siha</a:t>
            </a:r>
            <a:r>
              <a:rPr lang="en-US" dirty="0" smtClean="0"/>
              <a:t> said that </a:t>
            </a:r>
            <a:r>
              <a:rPr lang="en-US" dirty="0" err="1" smtClean="0"/>
              <a:t>Rasoolullah</a:t>
            </a:r>
            <a:r>
              <a:rPr lang="en-US" dirty="0" smtClean="0"/>
              <a:t> (saws) that morning laid down and placed his head on her lap. </a:t>
            </a:r>
            <a:r>
              <a:rPr lang="en-US" dirty="0" err="1" smtClean="0"/>
              <a:t>Abdur-Rahman</a:t>
            </a:r>
            <a:r>
              <a:rPr lang="en-US" dirty="0" smtClean="0"/>
              <a:t>, the son of Abu </a:t>
            </a:r>
            <a:r>
              <a:rPr lang="en-US" dirty="0" err="1" smtClean="0"/>
              <a:t>Bakr</a:t>
            </a:r>
            <a:r>
              <a:rPr lang="en-US" dirty="0" smtClean="0"/>
              <a:t> came in with a green tooth-brush(</a:t>
            </a:r>
            <a:r>
              <a:rPr lang="en-US" dirty="0" err="1" smtClean="0"/>
              <a:t>miswak</a:t>
            </a:r>
            <a:r>
              <a:rPr lang="en-US" dirty="0" smtClean="0"/>
              <a:t>) in his hand. The Prophet stared at his hand and she understood that he wanted it, so she gave it to him. He brushed his teeth harder than he had ever done before, then he put it down.</a:t>
            </a:r>
          </a:p>
          <a:p>
            <a:r>
              <a:rPr lang="en-US" dirty="0" smtClean="0"/>
              <a:t>Shortly after, the Prophet began to lose his consciousness. He opened his eyes again hour later saying to </a:t>
            </a:r>
            <a:r>
              <a:rPr lang="en-US" dirty="0" err="1" smtClean="0"/>
              <a:t>A’ishah</a:t>
            </a:r>
            <a:r>
              <a:rPr lang="en-US"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289451"/>
          </a:xfrm>
        </p:spPr>
        <p:txBody>
          <a:bodyPr>
            <a:normAutofit/>
          </a:bodyPr>
          <a:lstStyle/>
          <a:p>
            <a:r>
              <a:rPr lang="en-US" dirty="0" smtClean="0"/>
              <a:t>“No Prophet is taken by death until he has been shown his place in Paradise and then offered the choice to live or to die.”</a:t>
            </a:r>
          </a:p>
          <a:p>
            <a:r>
              <a:rPr lang="en-US" dirty="0" err="1" smtClean="0"/>
              <a:t>A’ishah</a:t>
            </a:r>
            <a:r>
              <a:rPr lang="en-US" dirty="0" smtClean="0"/>
              <a:t> then felt Allah Allah’s Messenger heavy in her lap and she looked at his face. His eyes were fixed and he was saying his last words, in an answer to a question which was unheard by those around: </a:t>
            </a:r>
          </a:p>
          <a:p>
            <a:pPr>
              <a:buNone/>
            </a:pPr>
            <a:r>
              <a:rPr lang="ar-AE" dirty="0" smtClean="0"/>
              <a:t>بل الرفيق الأعلى                    </a:t>
            </a:r>
          </a:p>
          <a:p>
            <a:pPr>
              <a:buNone/>
            </a:pPr>
            <a:r>
              <a:rPr lang="en-US" dirty="0" smtClean="0"/>
              <a:t>“O Allah, (I want) the supreme companion (in Heaven).</a:t>
            </a:r>
            <a:r>
              <a:rPr lang="ar-AE" dirty="0" smtClean="0"/>
              <a:t>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Prophet Passes Away</a:t>
            </a:r>
            <a:endParaRPr lang="en-US" dirty="0"/>
          </a:p>
        </p:txBody>
      </p:sp>
      <p:sp>
        <p:nvSpPr>
          <p:cNvPr id="3" name="Content Placeholder 2"/>
          <p:cNvSpPr>
            <a:spLocks noGrp="1"/>
          </p:cNvSpPr>
          <p:nvPr>
            <p:ph idx="1"/>
          </p:nvPr>
        </p:nvSpPr>
        <p:spPr/>
        <p:txBody>
          <a:bodyPr>
            <a:normAutofit/>
          </a:bodyPr>
          <a:lstStyle/>
          <a:p>
            <a:r>
              <a:rPr lang="en-US" dirty="0" smtClean="0"/>
              <a:t>On the morning of Monday, the 12</a:t>
            </a:r>
            <a:r>
              <a:rPr lang="en-US" baseline="30000" dirty="0" smtClean="0"/>
              <a:t>th</a:t>
            </a:r>
            <a:r>
              <a:rPr lang="en-US" dirty="0" smtClean="0"/>
              <a:t> of </a:t>
            </a:r>
            <a:r>
              <a:rPr lang="en-US" dirty="0" err="1" smtClean="0"/>
              <a:t>Rabi’-ul-Awwal</a:t>
            </a:r>
            <a:r>
              <a:rPr lang="en-US" dirty="0" smtClean="0"/>
              <a:t> of the of 11</a:t>
            </a:r>
            <a:r>
              <a:rPr lang="en-US" baseline="30000" dirty="0" smtClean="0"/>
              <a:t>th</a:t>
            </a:r>
            <a:r>
              <a:rPr lang="en-US" dirty="0" smtClean="0"/>
              <a:t> year of </a:t>
            </a:r>
            <a:r>
              <a:rPr lang="en-US" dirty="0" err="1" smtClean="0"/>
              <a:t>Hijrah</a:t>
            </a:r>
            <a:r>
              <a:rPr lang="en-US" dirty="0" smtClean="0"/>
              <a:t> corresponding with 632, the Prophet (saws) departed this world while lying in the lap of his beloved wife </a:t>
            </a:r>
            <a:r>
              <a:rPr lang="en-US" dirty="0" err="1" smtClean="0"/>
              <a:t>A’isha</a:t>
            </a:r>
            <a:r>
              <a:rPr lang="en-US" dirty="0" smtClean="0"/>
              <a:t>.</a:t>
            </a:r>
          </a:p>
          <a:p>
            <a:r>
              <a:rPr lang="en-US" dirty="0" smtClean="0"/>
              <a:t>The fateful news spread out to the community. It was such a painful blow, causing the </a:t>
            </a:r>
            <a:r>
              <a:rPr lang="en-US" dirty="0" err="1" smtClean="0"/>
              <a:t>Sahabah</a:t>
            </a:r>
            <a:r>
              <a:rPr lang="en-US" dirty="0" smtClean="0"/>
              <a:t> anguish and mental turmoil. Prophet Muhammad was the one who had led them from dark of </a:t>
            </a:r>
            <a:r>
              <a:rPr lang="en-US" dirty="0" err="1" smtClean="0"/>
              <a:t>jahiliyyah</a:t>
            </a:r>
            <a:r>
              <a:rPr lang="en-US" dirty="0" smtClean="0"/>
              <a:t>, or ignorance, to the light of Islam and true knowledge. What were they to do now?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lstStyle/>
          <a:p>
            <a:r>
              <a:rPr lang="en-US" dirty="0" smtClean="0"/>
              <a:t>Omar </a:t>
            </a:r>
            <a:r>
              <a:rPr lang="en-US" dirty="0" err="1" smtClean="0"/>
              <a:t>Ibn-ul-Khattab</a:t>
            </a:r>
            <a:r>
              <a:rPr lang="en-US" dirty="0" smtClean="0"/>
              <a:t>, who was known for his passionate and strong personality refused to accept that his beloved Muhammad (saws) had passed away.  He unsheathed his sward vowing to put down the “hypocrites” who claim that his beloved Prophet was dead. He wanted to believe that the Prophet had simply absented himself for a period of time. He wanted to believe that the Prophet would return to his people again.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AbuBakr</a:t>
            </a:r>
            <a:r>
              <a:rPr lang="en-US" dirty="0" smtClean="0"/>
              <a:t> Pronounces the Prophet’s Passing</a:t>
            </a:r>
            <a:endParaRPr lang="en-US" dirty="0"/>
          </a:p>
        </p:txBody>
      </p:sp>
      <p:sp>
        <p:nvSpPr>
          <p:cNvPr id="3" name="Content Placeholder 2"/>
          <p:cNvSpPr>
            <a:spLocks noGrp="1"/>
          </p:cNvSpPr>
          <p:nvPr>
            <p:ph idx="1"/>
          </p:nvPr>
        </p:nvSpPr>
        <p:spPr>
          <a:xfrm>
            <a:off x="457200" y="1600200"/>
            <a:ext cx="8229600" cy="4925144"/>
          </a:xfrm>
        </p:spPr>
        <p:txBody>
          <a:bodyPr>
            <a:noAutofit/>
          </a:bodyPr>
          <a:lstStyle/>
          <a:p>
            <a:r>
              <a:rPr lang="en-US" sz="2400" dirty="0" smtClean="0"/>
              <a:t>When Abu </a:t>
            </a:r>
            <a:r>
              <a:rPr lang="en-US" sz="2400" dirty="0" err="1" smtClean="0"/>
              <a:t>Bakr</a:t>
            </a:r>
            <a:r>
              <a:rPr lang="en-US" sz="2400" dirty="0" smtClean="0"/>
              <a:t> heard the sad news, he came to the door of the mosque where Omar was speaking, though he did not pay attention to him. He entered the house of </a:t>
            </a:r>
            <a:r>
              <a:rPr lang="en-US" sz="2400" dirty="0" err="1" smtClean="0"/>
              <a:t>A’shah</a:t>
            </a:r>
            <a:r>
              <a:rPr lang="en-US" sz="2400" dirty="0" smtClean="0"/>
              <a:t> where the Prophet was shrouded in corner. He cried, uncovered his head, kissed him and said,</a:t>
            </a:r>
          </a:p>
          <a:p>
            <a:r>
              <a:rPr lang="en-US" sz="2400" dirty="0" smtClean="0"/>
              <a:t>“O </a:t>
            </a:r>
            <a:r>
              <a:rPr lang="en-US" sz="2400" dirty="0" err="1" smtClean="0"/>
              <a:t>Rasoolullah</a:t>
            </a:r>
            <a:r>
              <a:rPr lang="en-US" sz="2400" dirty="0" smtClean="0"/>
              <a:t>, you have tasted the death which Allah has decreed for you. Now you will never be afflicted with death after that.”</a:t>
            </a:r>
          </a:p>
          <a:p>
            <a:r>
              <a:rPr lang="en-US" sz="2400" dirty="0" smtClean="0"/>
              <a:t>He went to the mosque and asked Omar, who was still quite agitated, to stop. He then turned to the people and began by praising Allah then spoke the following  noble words, which must have come as a great comfort to the grieving companions .</a:t>
            </a:r>
          </a:p>
          <a:p>
            <a:pPr>
              <a:buNone/>
            </a:pPr>
            <a:r>
              <a:rPr lang="en-US" sz="2400" dirty="0" smtClean="0"/>
              <a:t> </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fontScale="70000" lnSpcReduction="20000"/>
          </a:bodyPr>
          <a:lstStyle/>
          <a:p>
            <a:pPr algn="r" rtl="1"/>
            <a:r>
              <a:rPr lang="ar-AE" dirty="0" smtClean="0"/>
              <a:t>”أيهاالناس من كان يعبد محمدا فان محمدا قد مات ومن كان يعبد الله فان الله حي لا يموت“</a:t>
            </a:r>
          </a:p>
          <a:p>
            <a:pPr algn="l"/>
            <a:r>
              <a:rPr lang="en-US" sz="3400" dirty="0" smtClean="0"/>
              <a:t>“O People! If Muhammad is the one whom you worship, then know that he is dead. But if is Allah (the One God) you worship , then know that He does not die.”</a:t>
            </a:r>
          </a:p>
          <a:p>
            <a:pPr algn="l"/>
            <a:r>
              <a:rPr lang="en-US" sz="3400" dirty="0" smtClean="0"/>
              <a:t>He then recited the following verse from the Qur’an, which was revealed after the battle of </a:t>
            </a:r>
            <a:r>
              <a:rPr lang="en-US" sz="3400" dirty="0" err="1" smtClean="0"/>
              <a:t>Uhud</a:t>
            </a:r>
            <a:r>
              <a:rPr lang="en-US" sz="3400" dirty="0" smtClean="0"/>
              <a:t>:</a:t>
            </a:r>
          </a:p>
          <a:p>
            <a:pPr algn="l">
              <a:buNone/>
            </a:pPr>
            <a:endParaRPr lang="en-US" sz="3400" dirty="0" smtClean="0"/>
          </a:p>
          <a:p>
            <a:pPr rtl="1"/>
            <a:r>
              <a:rPr lang="ar-SA" sz="3400" dirty="0" smtClean="0"/>
              <a:t>وَمَا مُحَمَّدٌ إِلَّا رَسُولٌ قَدْ خَلَتْ مِنْ قَبْلِهِ الرُّسُلُ ۚ أَفَإِنْ مَاتَ أَوْ قُتِلَ انْقَلَبْتُمْ عَلَىٰ أَعْقَابِكُمْ ۚ وَمَنْ يَنْقَلِبْ عَلَىٰ عَقِبَيْهِ فَلَنْ يَضُرَّ اللَّهَ شَيْئًا ۗ وَسَيَجْزِي اللَّهُ الشَّاكِرِينَ</a:t>
            </a:r>
            <a:endParaRPr lang="en-US" sz="3400" dirty="0" smtClean="0"/>
          </a:p>
          <a:p>
            <a:pPr>
              <a:buNone/>
            </a:pPr>
            <a:r>
              <a:rPr lang="en-US" sz="3400" dirty="0" smtClean="0"/>
              <a:t>	 </a:t>
            </a:r>
          </a:p>
          <a:p>
            <a:pPr>
              <a:buNone/>
            </a:pPr>
            <a:r>
              <a:rPr lang="en-US" sz="3400" dirty="0" smtClean="0"/>
              <a:t>		Muhammad (SAW) is no more than a Messenger, and indeed (many) Messengers have passed away before him. If he dies or is killed, will you then turn back on your heels (as disbelievers)? And he who turns back on his heels, not the least harm will he do to </a:t>
            </a:r>
            <a:r>
              <a:rPr lang="en-US" sz="3400" dirty="0" err="1" smtClean="0"/>
              <a:t>Allâh</a:t>
            </a:r>
            <a:r>
              <a:rPr lang="en-US" sz="3400" dirty="0" smtClean="0"/>
              <a:t>, and </a:t>
            </a:r>
            <a:r>
              <a:rPr lang="en-US" sz="3400" dirty="0" err="1" smtClean="0"/>
              <a:t>Allâh</a:t>
            </a:r>
            <a:r>
              <a:rPr lang="en-US" sz="3400" dirty="0" smtClean="0"/>
              <a:t> will give reward to those who are grateful.</a:t>
            </a:r>
          </a:p>
          <a:p>
            <a:pPr>
              <a:buNone/>
            </a:pPr>
            <a:r>
              <a:rPr lang="en-US" sz="3400" dirty="0" smtClean="0"/>
              <a:t> </a:t>
            </a:r>
            <a:endParaRPr lang="en-US" sz="3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pPr rtl="1"/>
            <a:r>
              <a:rPr lang="ar-SA" dirty="0" smtClean="0"/>
              <a:t>هُوَ الَّذِي أَرْسَلَ رَسُولَهُ بِالْهُدَىٰ وَدِينِ الْحَقِّ لِيُظْهِرَهُ عَلَى الدِّينِ كُلِّهِ وَلَوْ كَرِهَ الْمُشْرِكُونَ</a:t>
            </a:r>
            <a:r>
              <a:rPr lang="en-US" dirty="0" smtClean="0"/>
              <a:t>                                                  </a:t>
            </a:r>
          </a:p>
          <a:p>
            <a:pPr>
              <a:buNone/>
            </a:pPr>
            <a:r>
              <a:rPr lang="en-US" dirty="0" smtClean="0"/>
              <a:t> 	He it is Who has sent His Messenger (Muhammad SAW) with guidance and the religion of truth (Islamic Monotheism) to make it victorious over all (other) religions even though the </a:t>
            </a:r>
            <a:r>
              <a:rPr lang="en-US" dirty="0" err="1" smtClean="0"/>
              <a:t>Mushrikûn</a:t>
            </a:r>
            <a:r>
              <a:rPr lang="en-US" dirty="0" smtClean="0"/>
              <a:t> (polytheists, pagans, idolaters, and disbelievers in the Oneness of Allah and in His Messenger Muhammad SAW) hate (it).</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Abu </a:t>
            </a:r>
            <a:r>
              <a:rPr lang="en-US" dirty="0" err="1" smtClean="0"/>
              <a:t>Bakr</a:t>
            </a:r>
            <a:r>
              <a:rPr lang="en-US" dirty="0" smtClean="0"/>
              <a:t> Becomes the Leader of Muslims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Prophet Muhammad (saws) had recognized the leadership qualities of Abu </a:t>
            </a:r>
            <a:r>
              <a:rPr lang="en-US" dirty="0" err="1" smtClean="0"/>
              <a:t>Bakr</a:t>
            </a:r>
            <a:r>
              <a:rPr lang="en-US" dirty="0" smtClean="0"/>
              <a:t>. He implicitly indicated this in his appointment to lead the </a:t>
            </a:r>
            <a:r>
              <a:rPr lang="en-US" dirty="0" err="1" smtClean="0"/>
              <a:t>Salah</a:t>
            </a:r>
            <a:r>
              <a:rPr lang="en-US" dirty="0" smtClean="0"/>
              <a:t> when he was too ill to do so himself. Abu </a:t>
            </a:r>
            <a:r>
              <a:rPr lang="en-US" dirty="0" err="1" smtClean="0"/>
              <a:t>Bakr</a:t>
            </a:r>
            <a:r>
              <a:rPr lang="en-US" dirty="0" smtClean="0"/>
              <a:t> rose to the challenge of leadership when his community needed it at this time of bereavement and emotional turmoil at the loss of their beloved Muhammad.</a:t>
            </a:r>
          </a:p>
          <a:p>
            <a:r>
              <a:rPr lang="en-US" dirty="0" smtClean="0"/>
              <a:t>Muslims later on Monday met in place called </a:t>
            </a:r>
            <a:r>
              <a:rPr lang="en-US" dirty="0" err="1" smtClean="0"/>
              <a:t>Saqeefat</a:t>
            </a:r>
            <a:r>
              <a:rPr lang="en-US" dirty="0" smtClean="0"/>
              <a:t> </a:t>
            </a:r>
            <a:r>
              <a:rPr lang="en-US" dirty="0" err="1" smtClean="0"/>
              <a:t>Bany</a:t>
            </a:r>
            <a:r>
              <a:rPr lang="en-US" dirty="0" smtClean="0"/>
              <a:t> </a:t>
            </a:r>
            <a:r>
              <a:rPr lang="en-US" dirty="0" err="1" smtClean="0"/>
              <a:t>Sa’dah</a:t>
            </a:r>
            <a:r>
              <a:rPr lang="en-US" dirty="0" smtClean="0"/>
              <a:t>, to decide who would lead the Muslims after the Prophet. Some of Al-</a:t>
            </a:r>
            <a:r>
              <a:rPr lang="en-US" dirty="0" err="1" smtClean="0"/>
              <a:t>Ansar</a:t>
            </a:r>
            <a:r>
              <a:rPr lang="en-US" dirty="0" smtClean="0"/>
              <a:t> wanted to have one of  them to become the leader. However, the majority of the Muslims at that meeting chose Abu </a:t>
            </a:r>
            <a:r>
              <a:rPr lang="en-US" dirty="0" err="1" smtClean="0"/>
              <a:t>Bakr</a:t>
            </a:r>
            <a:r>
              <a:rPr lang="en-US" dirty="0" smtClean="0"/>
              <a:t> As-</a:t>
            </a:r>
            <a:r>
              <a:rPr lang="en-US" dirty="0" err="1" smtClean="0"/>
              <a:t>Siddeeq</a:t>
            </a:r>
            <a:r>
              <a:rPr lang="en-US" dirty="0" smtClean="0"/>
              <a:t> to become the </a:t>
            </a:r>
            <a:r>
              <a:rPr lang="en-US" dirty="0" err="1" smtClean="0"/>
              <a:t>Khaleefah</a:t>
            </a:r>
            <a:r>
              <a:rPr lang="en-US" dirty="0" smtClean="0"/>
              <a:t>, the successor leader of Muslims after the Prophet Muhammad(saws). Later all Muslims met in the mosque and approved Abu </a:t>
            </a:r>
            <a:r>
              <a:rPr lang="en-US" dirty="0" err="1" smtClean="0"/>
              <a:t>Bakr</a:t>
            </a:r>
            <a:r>
              <a:rPr lang="en-US" dirty="0" smtClean="0"/>
              <a:t> as their future leader after the Prophet.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fontScale="92500" lnSpcReduction="20000"/>
          </a:bodyPr>
          <a:lstStyle/>
          <a:p>
            <a:r>
              <a:rPr lang="en-US" dirty="0" smtClean="0"/>
              <a:t>The Prophet was buried on Tuesday, the 13</a:t>
            </a:r>
            <a:r>
              <a:rPr lang="en-US" baseline="30000" dirty="0" smtClean="0"/>
              <a:t>th</a:t>
            </a:r>
            <a:r>
              <a:rPr lang="en-US" dirty="0" smtClean="0"/>
              <a:t> of </a:t>
            </a:r>
            <a:r>
              <a:rPr lang="en-US" dirty="0" err="1" smtClean="0"/>
              <a:t>Rabi’-ul-Awwal</a:t>
            </a:r>
            <a:r>
              <a:rPr lang="en-US" dirty="0" smtClean="0"/>
              <a:t>. The place of his burial was decided by his saying as related by </a:t>
            </a:r>
            <a:r>
              <a:rPr lang="en-US" dirty="0" err="1" smtClean="0"/>
              <a:t>AbuBakr</a:t>
            </a:r>
            <a:r>
              <a:rPr lang="en-US" dirty="0" smtClean="0"/>
              <a:t>: “Allah does not cause a Prophet to die but in the place where he is to be buried.” Therefore, the Prophet was buried in </a:t>
            </a:r>
            <a:r>
              <a:rPr lang="en-US" dirty="0" err="1" smtClean="0"/>
              <a:t>A’Shah’s</a:t>
            </a:r>
            <a:r>
              <a:rPr lang="en-US" dirty="0" smtClean="0"/>
              <a:t> room next to the mosque, the same place where he died. </a:t>
            </a:r>
          </a:p>
          <a:p>
            <a:r>
              <a:rPr lang="en-US" dirty="0" smtClean="0"/>
              <a:t>   Reflections</a:t>
            </a:r>
          </a:p>
          <a:p>
            <a:r>
              <a:rPr lang="en-US" dirty="0" smtClean="0"/>
              <a:t>The Prophet(saws) lived a simple, austere, and modest life. He and his family used to go without cooked meals several days and months at a time, relying often on only dates, dried bread and water.</a:t>
            </a:r>
          </a:p>
          <a:p>
            <a:r>
              <a:rPr lang="en-US" dirty="0" smtClean="0"/>
              <a:t>During the day Prophet Muhammad(saws) was the busiest of men performing his duties in many roles.</a:t>
            </a:r>
          </a:p>
          <a:p>
            <a:r>
              <a:rPr lang="en-US" dirty="0" smtClean="0"/>
              <a:t>All at once, he functioned as a head of state, a chief justice, a commander-in-chief, an arbitrator, a teacher and a </a:t>
            </a:r>
            <a:r>
              <a:rPr lang="en-US" dirty="0" smtClean="0"/>
              <a:t>fa</a:t>
            </a:r>
            <a:r>
              <a:rPr lang="en-US" dirty="0" smtClean="0"/>
              <a:t>mily man.</a:t>
            </a: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fontScale="92500"/>
          </a:bodyPr>
          <a:lstStyle/>
          <a:p>
            <a:r>
              <a:rPr lang="en-US" dirty="0" smtClean="0"/>
              <a:t>He used to spend one to two thirds of every night in prayer, reflection and </a:t>
            </a:r>
            <a:r>
              <a:rPr lang="en-US" dirty="0" err="1" smtClean="0"/>
              <a:t>Du’aa</a:t>
            </a:r>
            <a:r>
              <a:rPr lang="en-US" dirty="0" smtClean="0"/>
              <a:t>’. He endured the hardship of losing all of his children before his death except his daughter Fatimah who died only six months after he passed away.</a:t>
            </a:r>
          </a:p>
          <a:p>
            <a:r>
              <a:rPr lang="en-US" dirty="0" smtClean="0"/>
              <a:t>The Prophet(saws) even though he was the virtual ruler of Arabia, possessed only simple mats, blankets, jugs and other items required for everyday life. He left  nothing to be inherited except white mule, some modest clothes and a piece of land that he had received as a gift during his life time. Among his last words were:</a:t>
            </a:r>
          </a:p>
          <a:p>
            <a:pPr algn="r" rtl="1"/>
            <a:r>
              <a:rPr lang="en-US" dirty="0" smtClean="0"/>
              <a:t>  </a:t>
            </a:r>
            <a:r>
              <a:rPr lang="ar-AE" dirty="0" smtClean="0"/>
              <a:t>”نحن معاشرالأنبياء لانورث, ماتركناه صدقة“</a:t>
            </a:r>
          </a:p>
          <a:p>
            <a:pPr algn="l"/>
            <a:r>
              <a:rPr lang="en-US" dirty="0" smtClean="0"/>
              <a:t>“We the community of Prophets are not inherited. Whatever we leave is for charity.”</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r>
              <a:rPr lang="en-US" dirty="0" smtClean="0"/>
              <a:t>He did not own the luxurious and decadent items one associates with those in positions of kings or leaders. His goal in life was to please Allah through worship and by sharing the religion of Islam with brothers and sisters.</a:t>
            </a:r>
          </a:p>
          <a:p>
            <a:r>
              <a:rPr lang="en-US" dirty="0" smtClean="0"/>
              <a:t>He was a transformational leader. He transformed all Arabia from savage Bedouins into noble citizens. Further they became kind brothers and sisters in Islam. He protected women against infanticide and other unfortunate forms of subjugations. Equal to men, women after Islam became respected citizens of the Muslims in society.</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Spread of Islam in Arabia </a:t>
            </a:r>
            <a:endParaRPr lang="en-US" dirty="0"/>
          </a:p>
        </p:txBody>
      </p:sp>
      <p:sp>
        <p:nvSpPr>
          <p:cNvPr id="3" name="Content Placeholder 2"/>
          <p:cNvSpPr>
            <a:spLocks noGrp="1"/>
          </p:cNvSpPr>
          <p:nvPr>
            <p:ph idx="1"/>
          </p:nvPr>
        </p:nvSpPr>
        <p:spPr/>
        <p:txBody>
          <a:bodyPr>
            <a:normAutofit/>
          </a:bodyPr>
          <a:lstStyle/>
          <a:p>
            <a:r>
              <a:rPr lang="en-US" dirty="0" smtClean="0"/>
              <a:t>When Muhammad (saws) passed away in 632, the western half of Arabia was Muslim. Two years later the entire peninsula has been brought to the faith.</a:t>
            </a:r>
          </a:p>
          <a:p>
            <a:r>
              <a:rPr lang="en-US" dirty="0" smtClean="0"/>
              <a:t>The people of the Christian cities of Syria and Palestine accepted Islam in rapid succession. In the year 635 AD Damascus came into fold of the Muslim nation. In 638 the great city of Jerusalem came under Muslim rule. Decades later, North Africa, Iraq and Iran and many other lands joined the Muslim realm.</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a:bodyPr>
          <a:lstStyle/>
          <a:p>
            <a:r>
              <a:rPr lang="en-US" dirty="0" smtClean="0"/>
              <a:t>Islam after the Prophet continued to be accepted and celebrated by millions of people and in vast and faraway regions. In present times around 1.5 billion people around the world profess Islam as their way of life. They followed the message of the Prophet who one day was alone in </a:t>
            </a:r>
            <a:r>
              <a:rPr lang="en-US" dirty="0" err="1" smtClean="0"/>
              <a:t>makkah</a:t>
            </a:r>
            <a:r>
              <a:rPr lang="en-US" dirty="0" smtClean="0"/>
              <a:t>. His profound faith and trust in Allah enabled him to achieve the miracle of uniting billions of people of different generations and backgrounds across the world under the shade of Islam.</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Questions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1.  In what way Abu </a:t>
            </a:r>
            <a:r>
              <a:rPr lang="en-US" dirty="0" err="1" smtClean="0"/>
              <a:t>Bakr</a:t>
            </a:r>
            <a:r>
              <a:rPr lang="en-US" dirty="0" smtClean="0"/>
              <a:t> demonstrated special leadership qualities?</a:t>
            </a:r>
          </a:p>
          <a:p>
            <a:r>
              <a:rPr lang="en-US" dirty="0" smtClean="0"/>
              <a:t>2.  Why do think the Prophet highlighted the point of taking good care of women in his last sermon?</a:t>
            </a:r>
          </a:p>
          <a:p>
            <a:r>
              <a:rPr lang="en-US" dirty="0" smtClean="0"/>
              <a:t>3.  When and where did the Prophet pass away?</a:t>
            </a:r>
          </a:p>
          <a:p>
            <a:r>
              <a:rPr lang="en-US" dirty="0" smtClean="0"/>
              <a:t>4.  Describe the events that preceded the Prophet’s passing.</a:t>
            </a:r>
          </a:p>
          <a:p>
            <a:r>
              <a:rPr lang="en-US" dirty="0" smtClean="0"/>
              <a:t>5.  Where was the Prophet buried and why?</a:t>
            </a:r>
          </a:p>
          <a:p>
            <a:r>
              <a:rPr lang="en-US" dirty="0" smtClean="0"/>
              <a:t>6.  Why was Abu </a:t>
            </a:r>
            <a:r>
              <a:rPr lang="en-US" dirty="0" err="1" smtClean="0"/>
              <a:t>Bakr</a:t>
            </a:r>
            <a:r>
              <a:rPr lang="en-US" dirty="0" smtClean="0"/>
              <a:t> a natural choice to be the leader of the Muslims after the passing of Muhammad(saws)?</a:t>
            </a:r>
          </a:p>
          <a:p>
            <a:r>
              <a:rPr lang="en-US" dirty="0" smtClean="0"/>
              <a:t>7.  Who was the only living offspring of the Prophet when he passed away? Describe her last visit to him.</a:t>
            </a:r>
          </a:p>
          <a:p>
            <a:r>
              <a:rPr lang="en-US" dirty="0" smtClean="0"/>
              <a:t>8.  Was the content of the Prophet’s last sermon to the Muslims?</a:t>
            </a:r>
          </a:p>
          <a:p>
            <a:r>
              <a:rPr lang="en-US" dirty="0" smtClean="0"/>
              <a:t>9.  What was the age of the Prophet when he passed away?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289451"/>
          </a:xfrm>
        </p:spPr>
        <p:txBody>
          <a:bodyPr>
            <a:normAutofit fontScale="92500"/>
          </a:bodyPr>
          <a:lstStyle/>
          <a:p>
            <a:r>
              <a:rPr lang="en-US" dirty="0" smtClean="0"/>
              <a:t>When Allah had purified the </a:t>
            </a:r>
            <a:r>
              <a:rPr lang="en-US" dirty="0" err="1" smtClean="0"/>
              <a:t>Ka’bah</a:t>
            </a:r>
            <a:r>
              <a:rPr lang="en-US" dirty="0" smtClean="0"/>
              <a:t> from desecration and the idols were destroyed, the  Muslims yearned to perform Hajj again. The mission of Allah’s Messenger was also nearing completion. It was also necessary for him to bid farewell to his loving companions. So Allah gave permission to His Messenger to take them for Hajj.</a:t>
            </a:r>
          </a:p>
          <a:p>
            <a:r>
              <a:rPr lang="en-US" dirty="0" smtClean="0"/>
              <a:t>He left </a:t>
            </a:r>
            <a:r>
              <a:rPr lang="en-US" dirty="0" err="1" smtClean="0"/>
              <a:t>Madina</a:t>
            </a:r>
            <a:r>
              <a:rPr lang="en-US" dirty="0" smtClean="0"/>
              <a:t> for many reasons:</a:t>
            </a:r>
          </a:p>
          <a:p>
            <a:r>
              <a:rPr lang="en-US" dirty="0" smtClean="0"/>
              <a:t>To perform Hajj; </a:t>
            </a:r>
          </a:p>
          <a:p>
            <a:r>
              <a:rPr lang="en-US" dirty="0" smtClean="0"/>
              <a:t>To meet Muslims from far and near;</a:t>
            </a:r>
          </a:p>
          <a:p>
            <a:r>
              <a:rPr lang="en-US" dirty="0" smtClean="0"/>
              <a:t>To teach them their faith and its rituals;</a:t>
            </a:r>
          </a:p>
          <a:p>
            <a:r>
              <a:rPr lang="en-US" dirty="0" smtClean="0"/>
              <a:t>To bear witness to the truth;</a:t>
            </a:r>
          </a:p>
          <a:p>
            <a:r>
              <a:rPr lang="en-US" dirty="0" smtClean="0"/>
              <a:t>To hand over the trust; and to give his final instructions.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lstStyle/>
          <a:p>
            <a:r>
              <a:rPr lang="en-US" dirty="0" smtClean="0"/>
              <a:t>He  would administer an oath binding on the Muslims to follow his teaching and to be rid of the last traces of </a:t>
            </a:r>
            <a:r>
              <a:rPr lang="en-US" dirty="0" err="1" smtClean="0"/>
              <a:t>Jahiliyyah,or</a:t>
            </a:r>
            <a:r>
              <a:rPr lang="en-US" dirty="0" smtClean="0"/>
              <a:t> the ignorance of the pagan era. More than a hundred thousand Muslims performed hajj with him. This is known as </a:t>
            </a:r>
            <a:r>
              <a:rPr lang="en-US" dirty="0" err="1" smtClean="0"/>
              <a:t>Hajjat</a:t>
            </a:r>
            <a:r>
              <a:rPr lang="en-US" dirty="0" smtClean="0"/>
              <a:t> al-Wada’(the farewell Hajj)</a:t>
            </a:r>
          </a:p>
          <a:p>
            <a:r>
              <a:rPr lang="en-US" dirty="0" smtClean="0"/>
              <a:t>The Prophet made farewell to all the Muslims and accompanied by the </a:t>
            </a:r>
            <a:r>
              <a:rPr lang="en-US" dirty="0" err="1" smtClean="0"/>
              <a:t>Muhajireen</a:t>
            </a:r>
            <a:r>
              <a:rPr lang="en-US" dirty="0" smtClean="0"/>
              <a:t> and </a:t>
            </a:r>
            <a:r>
              <a:rPr lang="en-US" dirty="0" err="1" smtClean="0"/>
              <a:t>Ansaar</a:t>
            </a:r>
            <a:r>
              <a:rPr lang="en-US" dirty="0" smtClean="0"/>
              <a:t> returned to </a:t>
            </a:r>
            <a:r>
              <a:rPr lang="en-US" dirty="0" err="1" smtClean="0"/>
              <a:t>Madina</a:t>
            </a:r>
            <a:r>
              <a:rPr lang="en-US" dirty="0" smtClean="0"/>
              <a:t>. He entered </a:t>
            </a:r>
            <a:r>
              <a:rPr lang="en-US" dirty="0" err="1" smtClean="0"/>
              <a:t>Madina</a:t>
            </a:r>
            <a:r>
              <a:rPr lang="en-US" dirty="0" smtClean="0"/>
              <a:t> in broad daylight.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Allah prepares Muslims for the Prophet’s passing </a:t>
            </a:r>
            <a:endParaRPr lang="en-US" dirty="0"/>
          </a:p>
        </p:txBody>
      </p:sp>
      <p:sp>
        <p:nvSpPr>
          <p:cNvPr id="3" name="Content Placeholder 2"/>
          <p:cNvSpPr>
            <a:spLocks noGrp="1"/>
          </p:cNvSpPr>
          <p:nvPr>
            <p:ph idx="1"/>
          </p:nvPr>
        </p:nvSpPr>
        <p:spPr/>
        <p:txBody>
          <a:bodyPr>
            <a:normAutofit/>
          </a:bodyPr>
          <a:lstStyle/>
          <a:p>
            <a:r>
              <a:rPr lang="en-US" dirty="0" smtClean="0"/>
              <a:t>  Allah the ALL-Wise knew that the Prophet’s departure of this world will not be easy on the Prophet’s family and companions. Therefore’ Allah gradually prepared the Muslims for such sad events. </a:t>
            </a:r>
          </a:p>
          <a:p>
            <a:r>
              <a:rPr lang="en-US" dirty="0" smtClean="0"/>
              <a:t>First, Allah ordered the Prophet to perform the Hajj with one hundred thousand of the Muslims from </a:t>
            </a:r>
            <a:r>
              <a:rPr lang="en-US" dirty="0" err="1" smtClean="0"/>
              <a:t>Madina</a:t>
            </a:r>
            <a:r>
              <a:rPr lang="en-US" dirty="0" smtClean="0"/>
              <a:t>, </a:t>
            </a:r>
            <a:r>
              <a:rPr lang="en-US" dirty="0" err="1" smtClean="0"/>
              <a:t>Makkah</a:t>
            </a:r>
            <a:r>
              <a:rPr lang="en-US" dirty="0" smtClean="0"/>
              <a:t> and all Arabia. He  could see them and they all saw him. During his sermons he told them all,</a:t>
            </a:r>
          </a:p>
          <a:p>
            <a:r>
              <a:rPr lang="en-US" dirty="0" smtClean="0"/>
              <a:t>“I might not be able to meet you after this year.”</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pPr algn="l"/>
            <a:r>
              <a:rPr lang="en-US" dirty="0" smtClean="0"/>
              <a:t>Allah also revealed this ayah of </a:t>
            </a:r>
            <a:r>
              <a:rPr lang="en-US" dirty="0" err="1" smtClean="0"/>
              <a:t>Surat-ul-Ma’idah</a:t>
            </a:r>
            <a:r>
              <a:rPr lang="en-US" dirty="0" smtClean="0"/>
              <a:t>:</a:t>
            </a:r>
          </a:p>
          <a:p>
            <a:pPr algn="r" rtl="1"/>
            <a:r>
              <a:rPr lang="ar-SA" dirty="0" smtClean="0"/>
              <a:t>الْيَوْمَ أَكْمَلْتُ لَكُمْ دِينَكُمْ وَأَتْمَمْتُ عَلَيْكُمْ نِعْمَتِي وَرَضِيتُ لَكُمُ الْإِسْلَامَ دِينًا </a:t>
            </a:r>
            <a:endParaRPr lang="en-US" dirty="0" smtClean="0"/>
          </a:p>
          <a:p>
            <a:pPr algn="l"/>
            <a:r>
              <a:rPr lang="en-US" dirty="0" smtClean="0"/>
              <a:t>“Today, I have completed for you your religion, and granted you the last of My blessings, and I have chosen Islam as your way of life.”</a:t>
            </a:r>
          </a:p>
          <a:p>
            <a:pPr algn="l"/>
            <a:r>
              <a:rPr lang="en-US" dirty="0" smtClean="0"/>
              <a:t>When Omar </a:t>
            </a:r>
            <a:r>
              <a:rPr lang="en-US" dirty="0" err="1" smtClean="0"/>
              <a:t>Ibn-ul-Khattab</a:t>
            </a:r>
            <a:r>
              <a:rPr lang="en-US" dirty="0" smtClean="0"/>
              <a:t> heard this ayah, he wept. He was asked what made him weep he replied: “After perfection there can only be decrease.” Probably he felt the death of the Prophet was near.</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Prophet Muhammad Falls ill</a:t>
            </a:r>
            <a:endParaRPr lang="en-US" dirty="0"/>
          </a:p>
        </p:txBody>
      </p:sp>
      <p:sp>
        <p:nvSpPr>
          <p:cNvPr id="3" name="Content Placeholder 2"/>
          <p:cNvSpPr>
            <a:spLocks noGrp="1"/>
          </p:cNvSpPr>
          <p:nvPr>
            <p:ph idx="1"/>
          </p:nvPr>
        </p:nvSpPr>
        <p:spPr/>
        <p:txBody>
          <a:bodyPr>
            <a:normAutofit fontScale="92500"/>
          </a:bodyPr>
          <a:lstStyle/>
          <a:p>
            <a:r>
              <a:rPr lang="en-US" dirty="0" smtClean="0"/>
              <a:t>Two months after performing the Farewell Hajj Prophet Muhammad fell ill. During the firs part of the month </a:t>
            </a:r>
            <a:r>
              <a:rPr lang="en-US" dirty="0" err="1" smtClean="0"/>
              <a:t>Rabi’-ul-Awwal</a:t>
            </a:r>
            <a:r>
              <a:rPr lang="en-US" dirty="0" smtClean="0"/>
              <a:t> of the 11</a:t>
            </a:r>
            <a:r>
              <a:rPr lang="en-US" baseline="30000" dirty="0" smtClean="0"/>
              <a:t>th</a:t>
            </a:r>
            <a:r>
              <a:rPr lang="en-US" dirty="0" smtClean="0"/>
              <a:t> year of </a:t>
            </a:r>
            <a:r>
              <a:rPr lang="en-US" dirty="0" err="1" smtClean="0"/>
              <a:t>Hijrah</a:t>
            </a:r>
            <a:r>
              <a:rPr lang="en-US" dirty="0" smtClean="0"/>
              <a:t>, the Prophet’s illness intensified. He was suffering the pains of sickness and enduring them with dignity and patience. During that time Allah revealed the last ayah of the Qur’an:</a:t>
            </a:r>
          </a:p>
          <a:p>
            <a:pPr algn="r" rtl="1"/>
            <a:r>
              <a:rPr lang="ar-SA" dirty="0" smtClean="0"/>
              <a:t>وَاتَّقُوا يَوْمًا تُرْجَعُونَ فِيهِ إِلَى اللَّهِ ۖ ثُمَّ تُوَفَّىٰ كُلُّ نَفْسٍ مَا كَسَبَتْ وَهُمْ لَا يُظْلَمُونَ</a:t>
            </a:r>
            <a:r>
              <a:rPr lang="en-US" dirty="0" smtClean="0"/>
              <a:t>”</a:t>
            </a:r>
          </a:p>
          <a:p>
            <a:pPr algn="l"/>
            <a:r>
              <a:rPr lang="en-US" dirty="0" smtClean="0"/>
              <a:t>“And fear Allah the Day when you shall  brought back to Allah. Then shall every soul be paid what it earned, and none shall be dealt with unjustly.”</a:t>
            </a:r>
          </a:p>
          <a:p>
            <a:pPr algn="l"/>
            <a:endParaRPr lang="en-US" dirty="0" smtClean="0"/>
          </a:p>
          <a:p>
            <a:pPr algn="r" rtl="1"/>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a:bodyPr>
          <a:lstStyle/>
          <a:p>
            <a:r>
              <a:rPr lang="en-US" dirty="0" smtClean="0"/>
              <a:t>The Prophet was at the house of </a:t>
            </a:r>
            <a:r>
              <a:rPr lang="en-US" dirty="0" err="1" smtClean="0"/>
              <a:t>Maymoona</a:t>
            </a:r>
            <a:r>
              <a:rPr lang="en-US" dirty="0" smtClean="0"/>
              <a:t>, one of his wives, and the pain increased to such a level that he could no longer go out. The prophet’s wives, wanting the best care for him, agreed that he would be more comfortable and best cared for at the house of </a:t>
            </a:r>
            <a:r>
              <a:rPr lang="en-US" dirty="0" err="1" smtClean="0"/>
              <a:t>A’isha</a:t>
            </a:r>
            <a:r>
              <a:rPr lang="en-US" dirty="0" smtClean="0"/>
              <a:t> </a:t>
            </a:r>
            <a:r>
              <a:rPr lang="ar-AE" dirty="0" smtClean="0"/>
              <a:t>رضي الله عنها</a:t>
            </a:r>
          </a:p>
          <a:p>
            <a:r>
              <a:rPr lang="en-US" dirty="0" smtClean="0"/>
              <a:t>The companions Al-</a:t>
            </a:r>
            <a:r>
              <a:rPr lang="en-US" dirty="0" err="1" smtClean="0"/>
              <a:t>Fadl</a:t>
            </a:r>
            <a:r>
              <a:rPr lang="en-US" dirty="0" smtClean="0"/>
              <a:t> </a:t>
            </a:r>
            <a:r>
              <a:rPr lang="en-US" dirty="0" err="1" smtClean="0"/>
              <a:t>ibn</a:t>
            </a:r>
            <a:r>
              <a:rPr lang="en-US" dirty="0" smtClean="0"/>
              <a:t> al </a:t>
            </a:r>
            <a:r>
              <a:rPr lang="en-US" dirty="0" err="1" smtClean="0"/>
              <a:t>Abbas</a:t>
            </a:r>
            <a:r>
              <a:rPr lang="en-US" dirty="0" smtClean="0"/>
              <a:t> and Ali </a:t>
            </a:r>
            <a:r>
              <a:rPr lang="en-US" dirty="0" err="1" smtClean="0"/>
              <a:t>ibn</a:t>
            </a:r>
            <a:r>
              <a:rPr lang="en-US" dirty="0" smtClean="0"/>
              <a:t> </a:t>
            </a:r>
            <a:r>
              <a:rPr lang="en-US" dirty="0" err="1" smtClean="0"/>
              <a:t>Talib</a:t>
            </a:r>
            <a:r>
              <a:rPr lang="en-US" dirty="0" smtClean="0"/>
              <a:t> brought him to </a:t>
            </a:r>
            <a:r>
              <a:rPr lang="en-US" dirty="0" err="1" smtClean="0"/>
              <a:t>A’isha’s</a:t>
            </a:r>
            <a:r>
              <a:rPr lang="en-US" dirty="0" smtClean="0"/>
              <a:t> home, as he was quite weak and unable to walk. Holding onto them for support and with head bandaged, he dragged his feet along the ground until they reached the house.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Last sermon</a:t>
            </a:r>
            <a:endParaRPr lang="en-US" dirty="0"/>
          </a:p>
        </p:txBody>
      </p:sp>
      <p:sp>
        <p:nvSpPr>
          <p:cNvPr id="3" name="Content Placeholder 2"/>
          <p:cNvSpPr>
            <a:spLocks noGrp="1"/>
          </p:cNvSpPr>
          <p:nvPr>
            <p:ph idx="1"/>
          </p:nvPr>
        </p:nvSpPr>
        <p:spPr/>
        <p:txBody>
          <a:bodyPr>
            <a:normAutofit lnSpcReduction="10000"/>
          </a:bodyPr>
          <a:lstStyle/>
          <a:p>
            <a:r>
              <a:rPr lang="en-US" dirty="0" smtClean="0"/>
              <a:t>The Prophet became so weak that he found it difficult to move, but he continued to lead the congregational prayers for some time. Despite his sickness, it was important for him to continue to fulfill his mission. On Thursday, the 8</a:t>
            </a:r>
            <a:r>
              <a:rPr lang="en-US" baseline="30000" dirty="0" smtClean="0"/>
              <a:t>th</a:t>
            </a:r>
            <a:r>
              <a:rPr lang="en-US" dirty="0" smtClean="0"/>
              <a:t> of </a:t>
            </a:r>
            <a:r>
              <a:rPr lang="en-US" dirty="0" err="1" smtClean="0"/>
              <a:t>Rabi’-ul-Awwal</a:t>
            </a:r>
            <a:r>
              <a:rPr lang="en-US" dirty="0" smtClean="0"/>
              <a:t> he learned that the Muslims were worried for him, so he felt the need to speak to them. He wanted to remind them with the fundamentals of Islam one last time before he departed this world. Before he left home, he asked his wives to pour on him seven containers of water to ease his severe fever and the hot weather. On that occasion, he told his companions: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1029</TotalTime>
  <Words>2983</Words>
  <Application>Microsoft Office PowerPoint</Application>
  <PresentationFormat>On-screen Show (4:3)</PresentationFormat>
  <Paragraphs>95</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Flow</vt:lpstr>
      <vt:lpstr>Prophet Muhammad Passes to Jannah</vt:lpstr>
      <vt:lpstr>Slide 2</vt:lpstr>
      <vt:lpstr>Slide 3</vt:lpstr>
      <vt:lpstr>Slide 4</vt:lpstr>
      <vt:lpstr>Allah prepares Muslims for the Prophet’s passing </vt:lpstr>
      <vt:lpstr>Slide 6</vt:lpstr>
      <vt:lpstr>Prophet Muhammad Falls ill</vt:lpstr>
      <vt:lpstr>Slide 8</vt:lpstr>
      <vt:lpstr>The Last sermon</vt:lpstr>
      <vt:lpstr>Slide 10</vt:lpstr>
      <vt:lpstr>AbuBakr Appointed to Lead the prayer </vt:lpstr>
      <vt:lpstr>The Prophet Whispers to Fatimah </vt:lpstr>
      <vt:lpstr>The Prophet’s Final Hours</vt:lpstr>
      <vt:lpstr>Slide 14</vt:lpstr>
      <vt:lpstr>Slide 15</vt:lpstr>
      <vt:lpstr>The Prophet Passes Away</vt:lpstr>
      <vt:lpstr>Slide 17</vt:lpstr>
      <vt:lpstr>AbuBakr Pronounces the Prophet’s Passing</vt:lpstr>
      <vt:lpstr>Slide 19</vt:lpstr>
      <vt:lpstr>Abu Bakr Becomes the Leader of Muslims</vt:lpstr>
      <vt:lpstr>Slide 21</vt:lpstr>
      <vt:lpstr>Slide 22</vt:lpstr>
      <vt:lpstr>Slide 23</vt:lpstr>
      <vt:lpstr>Spread of Islam in Arabia </vt:lpstr>
      <vt:lpstr>Slide 25</vt:lpstr>
      <vt:lpstr>Study 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Prophet Muhammad Passes to Jannah</dc:title>
  <dc:creator>akram</dc:creator>
  <cp:lastModifiedBy>akram</cp:lastModifiedBy>
  <cp:revision>27</cp:revision>
  <dcterms:created xsi:type="dcterms:W3CDTF">2012-09-04T07:32:28Z</dcterms:created>
  <dcterms:modified xsi:type="dcterms:W3CDTF">2012-09-15T16:07:34Z</dcterms:modified>
</cp:coreProperties>
</file>