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882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15DE7D8-243B-4150-8D84-3DD8754A8715}" type="datetimeFigureOut">
              <a:rPr lang="en-US" smtClean="0"/>
              <a:pPr/>
              <a:t>9/16/2012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67C9AF9-007B-412C-BE90-760F1EC3E5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5DE7D8-243B-4150-8D84-3DD8754A8715}" type="datetimeFigureOut">
              <a:rPr lang="en-US" smtClean="0"/>
              <a:pPr/>
              <a:t>9/16/2012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5DE7D8-243B-4150-8D84-3DD8754A8715}" type="datetimeFigureOut">
              <a:rPr lang="en-US" smtClean="0"/>
              <a:pPr/>
              <a:t>9/16/2012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5DE7D8-243B-4150-8D84-3DD8754A8715}" type="datetimeFigureOut">
              <a:rPr lang="en-US" smtClean="0"/>
              <a:pPr/>
              <a:t>9/16/2012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5DE7D8-243B-4150-8D84-3DD8754A8715}" type="datetimeFigureOut">
              <a:rPr lang="en-US" smtClean="0"/>
              <a:pPr/>
              <a:t>9/16/2012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C9AF9-007B-412C-BE90-760F1EC3E5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5DE7D8-243B-4150-8D84-3DD8754A8715}" type="datetimeFigureOut">
              <a:rPr lang="en-US" smtClean="0"/>
              <a:pPr/>
              <a:t>9/16/2012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15DE7D8-243B-4150-8D84-3DD8754A8715}" type="datetimeFigureOut">
              <a:rPr lang="en-US" smtClean="0"/>
              <a:pPr/>
              <a:t>9/16/2012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15DE7D8-243B-4150-8D84-3DD8754A8715}" type="datetimeFigureOut">
              <a:rPr lang="en-US" smtClean="0"/>
              <a:pPr/>
              <a:t>9/16/2012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DE7D8-243B-4150-8D84-3DD8754A8715}" type="datetimeFigureOut">
              <a:rPr lang="en-US" smtClean="0"/>
              <a:pPr/>
              <a:t>9/16/2012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5DE7D8-243B-4150-8D84-3DD8754A8715}" type="datetimeFigureOut">
              <a:rPr lang="en-US" smtClean="0"/>
              <a:pPr/>
              <a:t>9/16/2012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7C9AF9-007B-412C-BE90-760F1EC3E5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5DE7D8-243B-4150-8D84-3DD8754A8715}" type="datetimeFigureOut">
              <a:rPr lang="en-US" smtClean="0"/>
              <a:pPr/>
              <a:t>9/16/2012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67C9AF9-007B-412C-BE90-760F1EC3E56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5DE7D8-243B-4150-8D84-3DD8754A8715}" type="datetimeFigureOut">
              <a:rPr lang="en-US" smtClean="0"/>
              <a:pPr/>
              <a:t>9/16/2012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67C9AF9-007B-412C-BE90-760F1EC3E56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Ramadan : A Month of Blessings</a:t>
            </a:r>
            <a:endParaRPr lang="en-US" dirty="0"/>
          </a:p>
        </p:txBody>
      </p:sp>
      <p:sp>
        <p:nvSpPr>
          <p:cNvPr id="3" name="Content Placeholder 2"/>
          <p:cNvSpPr>
            <a:spLocks noGrp="1"/>
          </p:cNvSpPr>
          <p:nvPr>
            <p:ph idx="1"/>
          </p:nvPr>
        </p:nvSpPr>
        <p:spPr/>
        <p:txBody>
          <a:bodyPr>
            <a:normAutofit/>
          </a:bodyPr>
          <a:lstStyle/>
          <a:p>
            <a:r>
              <a:rPr lang="en-US" dirty="0" err="1" smtClean="0"/>
              <a:t>Sawm</a:t>
            </a:r>
            <a:r>
              <a:rPr lang="en-US" dirty="0" smtClean="0"/>
              <a:t> is one of the five Pillar of Islam. </a:t>
            </a:r>
          </a:p>
          <a:p>
            <a:r>
              <a:rPr lang="en-US" dirty="0" smtClean="0"/>
              <a:t>It is obligatory upon every Muslim, male and female, who is sane and mature. Allah has promised a great reward for those who fast, while punishing those that deliberately don't.</a:t>
            </a:r>
          </a:p>
          <a:p>
            <a:r>
              <a:rPr lang="en-US" dirty="0" err="1" smtClean="0"/>
              <a:t>Sawm</a:t>
            </a:r>
            <a:r>
              <a:rPr lang="en-US" dirty="0" smtClean="0"/>
              <a:t> has many spiritual, physical, moral and social benefits. The most important lesson of fasting is the attainment of piety and consciousness of Allah. Ramadan is an Arabic word that means heat and thirst.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The main purpose for prescribing fasting was to bring a sense of piety and God-consciousness to the individual that fasts.</a:t>
            </a:r>
          </a:p>
          <a:p>
            <a:r>
              <a:rPr lang="en-US" dirty="0" smtClean="0"/>
              <a:t>The entire process of eating during the permitted time and abstaining during the prohibited period is unique method of training the individual on compliance and obedience. This is the essence of </a:t>
            </a:r>
            <a:r>
              <a:rPr lang="en-US" dirty="0" err="1" smtClean="0"/>
              <a:t>Taqwa</a:t>
            </a:r>
            <a:r>
              <a:rPr lang="en-US" dirty="0" smtClean="0"/>
              <a:t>, or piety. Piety, in general, is to willingly obey God’s orders and avid His prohibitions.</a:t>
            </a:r>
          </a:p>
          <a:p>
            <a:r>
              <a:rPr lang="en-US" b="1" dirty="0" smtClean="0"/>
              <a:t>2.  </a:t>
            </a:r>
            <a:r>
              <a:rPr lang="en-US" b="1" dirty="0" err="1" smtClean="0"/>
              <a:t>Siyam</a:t>
            </a:r>
            <a:r>
              <a:rPr lang="en-US" b="1" dirty="0" smtClean="0"/>
              <a:t> Helps the Believer to win Great Rewards.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Allah promised the fasting Muslims gracious rewards. Imam Al-</a:t>
            </a:r>
            <a:r>
              <a:rPr lang="en-US" dirty="0" err="1" smtClean="0"/>
              <a:t>Bukhari</a:t>
            </a:r>
            <a:r>
              <a:rPr lang="en-US" dirty="0" smtClean="0"/>
              <a:t> reported that </a:t>
            </a:r>
            <a:r>
              <a:rPr lang="en-US" dirty="0" err="1" smtClean="0"/>
              <a:t>Rasoolullah</a:t>
            </a:r>
            <a:r>
              <a:rPr lang="en-US" dirty="0" smtClean="0"/>
              <a:t> said:</a:t>
            </a:r>
          </a:p>
          <a:p>
            <a:r>
              <a:rPr lang="en-US" dirty="0" smtClean="0"/>
              <a:t>“Every action of the of Adam is given manifold reward, each good deed receiving ten times its like, up to seven hundred times. Allah the Most High said, ‘Except for fasting, for it is for Me and I will give recompense for it, he leaves off his desires and his food for me; for the fasting person there are two times of joy; a time when he breaks his fast and a time of joy when he meets his Lord, and the smell coming from the mouth of the fasting person is better with Allah than the smell of musk.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a:t>
            </a:r>
            <a:r>
              <a:rPr lang="en-US" dirty="0" err="1" smtClean="0"/>
              <a:t>Siyam</a:t>
            </a:r>
            <a:r>
              <a:rPr lang="en-US" dirty="0" smtClean="0"/>
              <a:t> Brings Allah’s Forgiveness.</a:t>
            </a:r>
            <a:endParaRPr lang="en-US" dirty="0"/>
          </a:p>
        </p:txBody>
      </p:sp>
      <p:sp>
        <p:nvSpPr>
          <p:cNvPr id="3" name="Content Placeholder 2"/>
          <p:cNvSpPr>
            <a:spLocks noGrp="1"/>
          </p:cNvSpPr>
          <p:nvPr>
            <p:ph idx="1"/>
          </p:nvPr>
        </p:nvSpPr>
        <p:spPr/>
        <p:txBody>
          <a:bodyPr>
            <a:normAutofit/>
          </a:bodyPr>
          <a:lstStyle/>
          <a:p>
            <a:r>
              <a:rPr lang="en-US" dirty="0" smtClean="0"/>
              <a:t>Observing the fast in Ramadan with sincere intention causes the believer to be forgiven of all past sins. Scholars note however, that this forgiveness does not apply to major sins which require the Muslims to offer to Allah a sincere repentance before they are completely forgiven. </a:t>
            </a:r>
          </a:p>
          <a:p>
            <a:pPr algn="r" rtl="1"/>
            <a:r>
              <a:rPr lang="en-US" dirty="0" smtClean="0"/>
              <a:t> </a:t>
            </a:r>
            <a:r>
              <a:rPr lang="ar-AE" dirty="0" smtClean="0"/>
              <a:t>عن أبي هريرة رضي الله عنه أن رسول الله صلى الله عليه وسلم قال: من صام رمضان ايماناواحتساباغفرله ما تقدم من ذنبه</a:t>
            </a:r>
          </a:p>
          <a:p>
            <a:pPr algn="r" rtl="1"/>
            <a:r>
              <a:rPr lang="ar-AE" dirty="0" smtClean="0"/>
              <a:t>متفق عليه</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en-US" dirty="0" err="1" smtClean="0"/>
              <a:t>Siyam</a:t>
            </a:r>
            <a:r>
              <a:rPr lang="en-US" dirty="0" smtClean="0"/>
              <a:t> Helps the Believer to win </a:t>
            </a:r>
            <a:r>
              <a:rPr lang="en-US" dirty="0" err="1" smtClean="0"/>
              <a:t>Jannah</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The Prophet explained that fasting Muslim will enter </a:t>
            </a:r>
            <a:r>
              <a:rPr lang="en-US" dirty="0" err="1" smtClean="0"/>
              <a:t>Jannah</a:t>
            </a:r>
            <a:r>
              <a:rPr lang="en-US" dirty="0" smtClean="0"/>
              <a:t> from special gate called </a:t>
            </a:r>
            <a:r>
              <a:rPr lang="en-US" dirty="0" err="1" smtClean="0"/>
              <a:t>Ar-Rayyan</a:t>
            </a:r>
            <a:r>
              <a:rPr lang="en-US" dirty="0" smtClean="0"/>
              <a:t>.</a:t>
            </a:r>
          </a:p>
          <a:p>
            <a:pPr algn="r" rtl="1"/>
            <a:r>
              <a:rPr lang="ar-AE" dirty="0" smtClean="0"/>
              <a:t>عن سهل بن سعد</a:t>
            </a:r>
            <a:r>
              <a:rPr lang="en-US" dirty="0" smtClean="0"/>
              <a:t> </a:t>
            </a:r>
            <a:r>
              <a:rPr lang="ar-AE" dirty="0" smtClean="0"/>
              <a:t>رضي الله عنه عن النبي صلي الله عليه وسلم, قال: ان في الجنة بابا يقال له: الريان, يدخل منه الصائمون يوم القيامة, لا يدخل منه أحد غيرهم, فاذا دخلوا أغلق, فلم يدخل منه أحد.  متفق عليه </a:t>
            </a:r>
          </a:p>
          <a:p>
            <a:pPr algn="l"/>
            <a:r>
              <a:rPr lang="en-US" dirty="0" err="1" smtClean="0"/>
              <a:t>Sahl</a:t>
            </a:r>
            <a:r>
              <a:rPr lang="en-US" dirty="0" smtClean="0"/>
              <a:t> </a:t>
            </a:r>
            <a:r>
              <a:rPr lang="en-US" dirty="0" err="1" smtClean="0"/>
              <a:t>ibn</a:t>
            </a:r>
            <a:r>
              <a:rPr lang="en-US" dirty="0" smtClean="0"/>
              <a:t> Sad, said that the Prophet (</a:t>
            </a:r>
            <a:r>
              <a:rPr lang="en-US" dirty="0" err="1" smtClean="0"/>
              <a:t>s.a.w</a:t>
            </a:r>
            <a:r>
              <a:rPr lang="en-US" dirty="0" smtClean="0"/>
              <a:t>.) said : “ Indeed there is a gate of Paradise called </a:t>
            </a:r>
            <a:r>
              <a:rPr lang="en-US" dirty="0" err="1" smtClean="0"/>
              <a:t>ar-Rayyan</a:t>
            </a:r>
            <a:r>
              <a:rPr lang="en-US" dirty="0" smtClean="0"/>
              <a:t>. On the day of resurrection those who fast will enter through it; no one enters it except for them, and when they have entered, it is closed so that no one enters it, so when the last of them enters it, it is closed.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a:t>
            </a:r>
            <a:r>
              <a:rPr lang="en-US" dirty="0" err="1" smtClean="0"/>
              <a:t>Sawm</a:t>
            </a:r>
            <a:r>
              <a:rPr lang="en-US" dirty="0" smtClean="0"/>
              <a:t> Shields the Muslims from the Punishment in </a:t>
            </a:r>
            <a:r>
              <a:rPr lang="en-US" dirty="0" err="1" smtClean="0"/>
              <a:t>Jannah</a:t>
            </a:r>
            <a:r>
              <a:rPr lang="en-US" dirty="0" smtClean="0"/>
              <a:t>.</a:t>
            </a:r>
            <a:endParaRPr lang="en-US" dirty="0"/>
          </a:p>
        </p:txBody>
      </p:sp>
      <p:sp>
        <p:nvSpPr>
          <p:cNvPr id="3" name="Content Placeholder 2"/>
          <p:cNvSpPr>
            <a:spLocks noGrp="1"/>
          </p:cNvSpPr>
          <p:nvPr>
            <p:ph idx="1"/>
          </p:nvPr>
        </p:nvSpPr>
        <p:spPr/>
        <p:txBody>
          <a:bodyPr/>
          <a:lstStyle/>
          <a:p>
            <a:r>
              <a:rPr lang="en-US" dirty="0" smtClean="0"/>
              <a:t>  Abdullah </a:t>
            </a:r>
            <a:r>
              <a:rPr lang="en-US" dirty="0" err="1" smtClean="0"/>
              <a:t>ibn</a:t>
            </a:r>
            <a:r>
              <a:rPr lang="en-US" dirty="0" smtClean="0"/>
              <a:t> ‘</a:t>
            </a:r>
            <a:r>
              <a:rPr lang="en-US" dirty="0" err="1" smtClean="0"/>
              <a:t>Amr</a:t>
            </a:r>
            <a:r>
              <a:rPr lang="en-US" dirty="0" smtClean="0"/>
              <a:t> reported that </a:t>
            </a:r>
            <a:r>
              <a:rPr lang="en-US" dirty="0" err="1" smtClean="0"/>
              <a:t>Rasoolullah</a:t>
            </a:r>
            <a:r>
              <a:rPr lang="en-US" dirty="0" smtClean="0"/>
              <a:t> said: “The fast and the Qur’an are two intercessors for the servant of Allah on the Day of Resurrection. The fast will say: ‘O Lord, I prevented him from his food and desires during the day. Let me intercede for him. ‘The Qur’an will say: ‘ I prevented him from sleeping at night. Let me intercede for him. And their intercession will be accepted.”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11. Physical and Medical Benefits.</a:t>
            </a:r>
            <a:endParaRPr lang="en-US" dirty="0"/>
          </a:p>
        </p:txBody>
      </p:sp>
      <p:sp>
        <p:nvSpPr>
          <p:cNvPr id="3" name="Content Placeholder 2"/>
          <p:cNvSpPr>
            <a:spLocks noGrp="1"/>
          </p:cNvSpPr>
          <p:nvPr>
            <p:ph idx="1"/>
          </p:nvPr>
        </p:nvSpPr>
        <p:spPr>
          <a:xfrm>
            <a:off x="457200" y="1700808"/>
            <a:ext cx="8229600" cy="5157192"/>
          </a:xfrm>
        </p:spPr>
        <p:txBody>
          <a:bodyPr>
            <a:noAutofit/>
          </a:bodyPr>
          <a:lstStyle/>
          <a:p>
            <a:r>
              <a:rPr lang="en-US" sz="2400" dirty="0" smtClean="0"/>
              <a:t>Fasting is an ancient practice that wise people used to observe for spiritual, psychological, and medical uplift.</a:t>
            </a:r>
          </a:p>
          <a:p>
            <a:r>
              <a:rPr lang="en-US" sz="2400" dirty="0" smtClean="0"/>
              <a:t>Pythagoras, Socrates, Plato and Aristotle, practiced and prescribed prolong fasting. Plato said he fasted “for greater physical and mental efficiency.”</a:t>
            </a:r>
          </a:p>
          <a:p>
            <a:r>
              <a:rPr lang="en-US" sz="2400" dirty="0" err="1" smtClean="0"/>
              <a:t>Philippus</a:t>
            </a:r>
            <a:r>
              <a:rPr lang="en-US" sz="2400" dirty="0" smtClean="0"/>
              <a:t> Paracelsus, famed Swiss physician and one of three Fathers of Western Medicine, with Greece’s Hippocrates and Galen, once said, “Fasting is the greatest remedy –the physician within!”</a:t>
            </a:r>
          </a:p>
          <a:p>
            <a:r>
              <a:rPr lang="en-US" sz="2400" dirty="0" smtClean="0"/>
              <a:t>Not only does fasting have spiritual benefits, but it also has physical and medical benefits. Abstaining from food periodically will aid the body in cleansing itself from impurities. Fasting allows the body to rid itself of poisonous substance that can lead to serious illness and disease.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In his book Staying Healthy with Nutrition: The Complete Guide to Diet and Nutritional Medicine, Dr. Elson Hass recommend fasting as a remedy to obesity and many other diseases He contended, </a:t>
            </a:r>
          </a:p>
          <a:p>
            <a:r>
              <a:rPr lang="en-US" dirty="0" smtClean="0"/>
              <a:t>Fasting is the single greatest natural healing therapy. It is nature’s ancient, universal “remedy” for many problems. When I first </a:t>
            </a:r>
            <a:r>
              <a:rPr lang="en-US" dirty="0" err="1" smtClean="0"/>
              <a:t>dis</a:t>
            </a:r>
            <a:r>
              <a:rPr lang="en-US" dirty="0" smtClean="0"/>
              <a:t> covered fasting, 15 years ago, I felt as if it had saved my life and transformed my illness into health. My stagnant energies began flowing, and I still find fasting both a useful personal and an important therapy for many medical and life problems.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  Fasting in Ramadan and voluntary fasting through out the year can help guard the body from picking up excess weight. Ridding the body of these harmful impurities will even help people to look younger and stay full of energy. </a:t>
            </a:r>
          </a:p>
          <a:p>
            <a:r>
              <a:rPr lang="en-US" dirty="0" smtClean="0"/>
              <a:t>  In short, our Islamic fasting programs is extraordinarily successful for losing unnecessary weight, detoxification, regeneration, cleansing and more skillful orientation toward optimum physical and psychological health.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 Psychological Benefits.</a:t>
            </a:r>
            <a:endParaRPr lang="en-US" dirty="0"/>
          </a:p>
        </p:txBody>
      </p:sp>
      <p:sp>
        <p:nvSpPr>
          <p:cNvPr id="3" name="Content Placeholder 2"/>
          <p:cNvSpPr>
            <a:spLocks noGrp="1"/>
          </p:cNvSpPr>
          <p:nvPr>
            <p:ph idx="1"/>
          </p:nvPr>
        </p:nvSpPr>
        <p:spPr/>
        <p:txBody>
          <a:bodyPr>
            <a:normAutofit/>
          </a:bodyPr>
          <a:lstStyle/>
          <a:p>
            <a:r>
              <a:rPr lang="en-US" dirty="0" smtClean="0"/>
              <a:t>Attaining  </a:t>
            </a:r>
            <a:r>
              <a:rPr lang="en-US" dirty="0" err="1" smtClean="0"/>
              <a:t>Taqwa</a:t>
            </a:r>
            <a:r>
              <a:rPr lang="en-US" dirty="0" smtClean="0"/>
              <a:t> and higher level of </a:t>
            </a:r>
            <a:r>
              <a:rPr lang="en-US" dirty="0" err="1" smtClean="0"/>
              <a:t>Iman</a:t>
            </a:r>
            <a:r>
              <a:rPr lang="en-US" dirty="0" smtClean="0"/>
              <a:t> and spirituality through fasting is a natural way to become psychologically healthy. Illness such as depression , anxiety, and related issues can be eliminated or minimized by good health and sound thought, all of which can be gained with the help of fasting.</a:t>
            </a:r>
          </a:p>
          <a:p>
            <a:r>
              <a:rPr lang="en-US" dirty="0" smtClean="0"/>
              <a:t>Fasting teaches us high discipline and self control. A Muslim learns how to control his or her desire and psychological urges. Many Muslims quit smoking and other harmful addiction during the month of fasting.</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V1. Social Benefits. </a:t>
            </a:r>
            <a:endParaRPr lang="en-US" dirty="0"/>
          </a:p>
        </p:txBody>
      </p:sp>
      <p:sp>
        <p:nvSpPr>
          <p:cNvPr id="3" name="Content Placeholder 2"/>
          <p:cNvSpPr>
            <a:spLocks noGrp="1"/>
          </p:cNvSpPr>
          <p:nvPr>
            <p:ph idx="1"/>
          </p:nvPr>
        </p:nvSpPr>
        <p:spPr/>
        <p:txBody>
          <a:bodyPr>
            <a:normAutofit fontScale="92500"/>
          </a:bodyPr>
          <a:lstStyle/>
          <a:p>
            <a:r>
              <a:rPr lang="en-US" dirty="0" smtClean="0"/>
              <a:t>Fasting also promotes wellness within the  society. Those who are wealthy and well-to-do can sympathize with those who are poor and unfortunate by sharing in their pain and hunger. Muslims have been encouraged to help their brothers and sisters under any circumstances. Through fasting, a newfound respect for those who are suffering can inspire those fortunate people to help the poor and needy. </a:t>
            </a:r>
          </a:p>
          <a:p>
            <a:r>
              <a:rPr lang="en-US" dirty="0" smtClean="0"/>
              <a:t>Fasting  also creates a sense of sympathy and fellow feeling in the hearts and minds of Muslims.  It is these pains that condition a Muslim to help others and sacrifice for the sake of Allah.</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Ramadan: The Special Month</a:t>
            </a:r>
            <a:endParaRPr lang="en-US" dirty="0"/>
          </a:p>
        </p:txBody>
      </p:sp>
      <p:sp>
        <p:nvSpPr>
          <p:cNvPr id="3" name="Content Placeholder 2"/>
          <p:cNvSpPr>
            <a:spLocks noGrp="1"/>
          </p:cNvSpPr>
          <p:nvPr>
            <p:ph idx="1"/>
          </p:nvPr>
        </p:nvSpPr>
        <p:spPr/>
        <p:txBody>
          <a:bodyPr>
            <a:normAutofit/>
          </a:bodyPr>
          <a:lstStyle/>
          <a:p>
            <a:r>
              <a:rPr lang="en-US" b="1" dirty="0" smtClean="0"/>
              <a:t>The month of Qur’an</a:t>
            </a:r>
          </a:p>
          <a:p>
            <a:r>
              <a:rPr lang="en-US" dirty="0" smtClean="0"/>
              <a:t>Allah has chosen to start revealing the Qur’an to Prophet Muhammad during the month of Ramadan. Allah says in </a:t>
            </a:r>
            <a:r>
              <a:rPr lang="en-US" dirty="0" err="1" smtClean="0"/>
              <a:t>Surat-ul-Baqarah</a:t>
            </a:r>
            <a:r>
              <a:rPr lang="en-US" dirty="0" smtClean="0"/>
              <a:t>,        </a:t>
            </a:r>
            <a:r>
              <a:rPr lang="ar-SA" dirty="0" smtClean="0"/>
              <a:t>شَهْرُ </a:t>
            </a:r>
            <a:r>
              <a:rPr lang="ar-SA" dirty="0"/>
              <a:t>رَمَضَانَ الَّذِي أُنْزِلَ </a:t>
            </a:r>
            <a:r>
              <a:rPr lang="en-US" dirty="0" smtClean="0"/>
              <a:t>    </a:t>
            </a:r>
            <a:r>
              <a:rPr lang="ar-SA" dirty="0" smtClean="0"/>
              <a:t>فِيهِ الْقُرْآنُ </a:t>
            </a:r>
            <a:r>
              <a:rPr lang="en-US" dirty="0" smtClean="0"/>
              <a:t> </a:t>
            </a:r>
          </a:p>
          <a:p>
            <a:pPr>
              <a:buNone/>
            </a:pPr>
            <a:r>
              <a:rPr lang="ar-SA" dirty="0" smtClean="0"/>
              <a:t>هُدًى </a:t>
            </a:r>
            <a:r>
              <a:rPr lang="ar-SA" dirty="0"/>
              <a:t>لِلنَّاسِ وَبَيِّنَاتٍ مِنَ الْهُدَىٰ </a:t>
            </a:r>
            <a:r>
              <a:rPr lang="ar-SA" dirty="0" smtClean="0"/>
              <a:t>وَالْفُرْقَانِ ۚ</a:t>
            </a:r>
            <a:r>
              <a:rPr lang="en-US" dirty="0" smtClean="0"/>
              <a:t> </a:t>
            </a:r>
          </a:p>
          <a:p>
            <a:pPr>
              <a:buNone/>
            </a:pPr>
            <a:r>
              <a:rPr lang="en-US" dirty="0" smtClean="0"/>
              <a:t>The month of Ramadan is that in which the Qur’an was revealed, a guidance to men and clear proof of guidance and the distinction;</a:t>
            </a:r>
            <a:r>
              <a:rPr lang="ar-SA"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 Observing fasts also creates and strengthens the sense of equality between Muslims. </a:t>
            </a:r>
          </a:p>
          <a:p>
            <a:r>
              <a:rPr lang="en-US" dirty="0" smtClean="0"/>
              <a:t>During the month of Ramadan all the Muslims both rich and poor, the learned and the ignorant, the elite and the rural are subjected to the same level of obedience. They also experience the same pains of hunger and thirst.</a:t>
            </a:r>
          </a:p>
          <a:p>
            <a:r>
              <a:rPr lang="en-US" dirty="0" smtClean="0"/>
              <a:t>The month of Ramadan is the month of giving. Millions of Muslims give out most of their </a:t>
            </a:r>
            <a:r>
              <a:rPr lang="en-US" dirty="0" err="1" smtClean="0"/>
              <a:t>Zakah</a:t>
            </a:r>
            <a:r>
              <a:rPr lang="en-US" dirty="0" smtClean="0"/>
              <a:t> and charity while they are fasting during the month of Ramadan. This brigs the wealthy and needy closer together and develop a more united and harmonious Islamic society.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1. What are the similarities and differences between Christian and Islamic fasting?</a:t>
            </a:r>
          </a:p>
          <a:p>
            <a:r>
              <a:rPr lang="en-US" dirty="0" smtClean="0"/>
              <a:t>2. How can Islamic fasting benefit American or Western Societies?</a:t>
            </a:r>
          </a:p>
          <a:p>
            <a:r>
              <a:rPr lang="en-US" dirty="0" smtClean="0"/>
              <a:t>3.  What makes Ramadan a special month Support your answer with related </a:t>
            </a:r>
            <a:r>
              <a:rPr lang="en-US" dirty="0" err="1" smtClean="0"/>
              <a:t>Ayaat</a:t>
            </a:r>
            <a:r>
              <a:rPr lang="en-US" dirty="0" smtClean="0"/>
              <a:t> and </a:t>
            </a:r>
            <a:r>
              <a:rPr lang="en-US" dirty="0" err="1" smtClean="0"/>
              <a:t>Ahadeeth</a:t>
            </a:r>
            <a:r>
              <a:rPr lang="en-US" dirty="0" smtClean="0"/>
              <a:t>.</a:t>
            </a:r>
          </a:p>
          <a:p>
            <a:r>
              <a:rPr lang="en-US" dirty="0" smtClean="0"/>
              <a:t>4.  What are the main benefits of </a:t>
            </a:r>
            <a:r>
              <a:rPr lang="en-US" dirty="0" err="1" smtClean="0"/>
              <a:t>Siyam</a:t>
            </a:r>
            <a:r>
              <a:rPr lang="en-US" dirty="0" smtClean="0"/>
              <a:t>?</a:t>
            </a:r>
          </a:p>
          <a:p>
            <a:r>
              <a:rPr lang="en-US" dirty="0" smtClean="0"/>
              <a:t>5.  What are the spiritual benefits of fasting? Support your answer with related religious texts.</a:t>
            </a:r>
          </a:p>
          <a:p>
            <a:r>
              <a:rPr lang="en-US" dirty="0" smtClean="0"/>
              <a:t>6.  How would </a:t>
            </a:r>
            <a:r>
              <a:rPr lang="en-US" dirty="0" err="1" smtClean="0"/>
              <a:t>Siyam</a:t>
            </a:r>
            <a:r>
              <a:rPr lang="en-US" dirty="0" smtClean="0"/>
              <a:t> benefit the society medically? Use available facts and figures to support  your answer.</a:t>
            </a:r>
          </a:p>
          <a:p>
            <a:r>
              <a:rPr lang="en-US" dirty="0" smtClean="0"/>
              <a:t>7.  How would a Muslim attain positive Psychological health through fasting?</a:t>
            </a:r>
          </a:p>
          <a:p>
            <a:r>
              <a:rPr lang="en-US" dirty="0" smtClean="0"/>
              <a:t>8.  How does Ramadan make the society stronger?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Autofit/>
          </a:bodyPr>
          <a:lstStyle/>
          <a:p>
            <a:r>
              <a:rPr lang="en-US" sz="2000" b="1" dirty="0" smtClean="0"/>
              <a:t>2.  The month of </a:t>
            </a:r>
            <a:r>
              <a:rPr lang="en-US" sz="2000" b="1" dirty="0" err="1" smtClean="0"/>
              <a:t>Laylat-ul-Qadr</a:t>
            </a:r>
            <a:endParaRPr lang="en-US" sz="2000" b="1" dirty="0" smtClean="0"/>
          </a:p>
          <a:p>
            <a:r>
              <a:rPr lang="en-US" sz="2000" dirty="0" smtClean="0"/>
              <a:t>This month has a unique night of </a:t>
            </a:r>
            <a:r>
              <a:rPr lang="en-US" sz="2000" dirty="0" err="1" smtClean="0"/>
              <a:t>laylat-ul-Qadr</a:t>
            </a:r>
            <a:r>
              <a:rPr lang="en-US" sz="2000" dirty="0" smtClean="0"/>
              <a:t> in which the Qur’an was first revealed</a:t>
            </a:r>
            <a:r>
              <a:rPr lang="en-US" sz="2000" dirty="0" smtClean="0"/>
              <a:t>.</a:t>
            </a:r>
            <a:r>
              <a:rPr lang="en-US" sz="2400" dirty="0"/>
              <a:t/>
            </a:r>
            <a:br>
              <a:rPr lang="en-US" sz="2400" dirty="0"/>
            </a:br>
            <a:r>
              <a:rPr lang="en-US" sz="2400" dirty="0" smtClean="0"/>
              <a:t> </a:t>
            </a:r>
            <a:r>
              <a:rPr lang="en-US" sz="2400" dirty="0"/>
              <a:t> </a:t>
            </a:r>
            <a:r>
              <a:rPr lang="en-US" sz="2400" dirty="0" smtClean="0"/>
              <a:t>                                    </a:t>
            </a:r>
            <a:r>
              <a:rPr lang="en-US" sz="2400" dirty="0"/>
              <a:t>	</a:t>
            </a:r>
            <a:r>
              <a:rPr lang="ar-SA" sz="2400" dirty="0"/>
              <a:t>إِنَّا أَنْزَلْنَاهُ فِي لَيْلَةِ الْقَدْرِ</a:t>
            </a:r>
            <a:endParaRPr lang="en-US" sz="2400" dirty="0"/>
          </a:p>
          <a:p>
            <a:pPr>
              <a:buNone/>
            </a:pPr>
            <a:r>
              <a:rPr lang="en-US" sz="2400" dirty="0"/>
              <a:t>	</a:t>
            </a:r>
          </a:p>
          <a:p>
            <a:pPr>
              <a:buNone/>
            </a:pPr>
            <a:r>
              <a:rPr lang="en-US" sz="2400" dirty="0"/>
              <a:t>		Verily, We have sent it (this </a:t>
            </a:r>
            <a:r>
              <a:rPr lang="en-US" sz="2400" dirty="0" err="1"/>
              <a:t>Qur'ân</a:t>
            </a:r>
            <a:r>
              <a:rPr lang="en-US" sz="2400" dirty="0"/>
              <a:t>) down in the night of Al-</a:t>
            </a:r>
            <a:r>
              <a:rPr lang="en-US" sz="2400" dirty="0" err="1"/>
              <a:t>Qadr</a:t>
            </a:r>
            <a:r>
              <a:rPr lang="en-US" sz="2400" dirty="0"/>
              <a:t> (</a:t>
            </a:r>
            <a:r>
              <a:rPr lang="en-US" sz="2400" dirty="0" smtClean="0"/>
              <a:t>Decree) </a:t>
            </a:r>
            <a:r>
              <a:rPr lang="en-US" sz="2400" dirty="0"/>
              <a:t>		</a:t>
            </a:r>
            <a:r>
              <a:rPr lang="ar-SA" sz="2400" dirty="0"/>
              <a:t>وَمَا أَدْرَاكَ مَا لَيْلَةُ </a:t>
            </a:r>
            <a:r>
              <a:rPr lang="ar-SA" sz="2400" dirty="0" smtClean="0"/>
              <a:t>الْقَدْرِ</a:t>
            </a:r>
            <a:endParaRPr lang="en-US" sz="2400" dirty="0"/>
          </a:p>
          <a:p>
            <a:pPr>
              <a:buNone/>
            </a:pPr>
            <a:r>
              <a:rPr lang="en-US" sz="2400" dirty="0"/>
              <a:t>		And what will make you know what the night of Al-</a:t>
            </a:r>
            <a:r>
              <a:rPr lang="en-US" sz="2400" dirty="0" err="1"/>
              <a:t>Qadr</a:t>
            </a:r>
            <a:r>
              <a:rPr lang="en-US" sz="2400" dirty="0"/>
              <a:t> (Decree) </a:t>
            </a:r>
            <a:r>
              <a:rPr lang="en-US" sz="2400" dirty="0" smtClean="0"/>
              <a:t>is? </a:t>
            </a:r>
            <a:r>
              <a:rPr lang="en-US" sz="2400" dirty="0"/>
              <a:t>		</a:t>
            </a:r>
            <a:r>
              <a:rPr lang="ar-SA" sz="2400" dirty="0"/>
              <a:t>لَيْلَةُ الْقَدْرِ خَيْرٌ مِنْ أَلْفِ شَهْرٍ</a:t>
            </a:r>
            <a:endParaRPr lang="en-US" sz="2400" dirty="0"/>
          </a:p>
          <a:p>
            <a:pPr>
              <a:buNone/>
            </a:pPr>
            <a:r>
              <a:rPr lang="en-US" sz="2400" dirty="0"/>
              <a:t>		The night of Al-</a:t>
            </a:r>
            <a:r>
              <a:rPr lang="en-US" sz="2400" dirty="0" err="1"/>
              <a:t>Qadr</a:t>
            </a:r>
            <a:r>
              <a:rPr lang="en-US" sz="2400" dirty="0"/>
              <a:t> (Decree) is better than a thousand months (i.e. worshipping </a:t>
            </a:r>
            <a:r>
              <a:rPr lang="en-US" sz="2400" dirty="0" err="1"/>
              <a:t>Allâh</a:t>
            </a:r>
            <a:r>
              <a:rPr lang="en-US" sz="2400" dirty="0"/>
              <a:t> in that night is better than worshipping Him a thousand months, i.e. 83 years and 4 </a:t>
            </a:r>
            <a:r>
              <a:rPr lang="en-US" sz="2400" dirty="0" smtClean="0"/>
              <a:t>months) </a:t>
            </a:r>
            <a:r>
              <a:rPr lang="en-US" sz="2400" dirty="0"/>
              <a:t>		</a:t>
            </a:r>
            <a:r>
              <a:rPr lang="ar-SA" sz="2400" dirty="0"/>
              <a:t>تَنَزَّلُ الْمَلَائِكَةُ وَالرُّوحُ فِيهَا بِإِذْنِ رَبِّهِمْ مِنْ كُلِّ أَمْرٍ</a:t>
            </a:r>
            <a:endParaRPr lang="en-US" sz="2400" dirty="0"/>
          </a:p>
          <a:p>
            <a:pPr>
              <a:buNone/>
            </a:pPr>
            <a:r>
              <a:rPr lang="en-US" sz="2400" dirty="0"/>
              <a:t>	</a:t>
            </a:r>
          </a:p>
          <a:p>
            <a:pPr>
              <a:buNone/>
            </a:pPr>
            <a:r>
              <a:rPr lang="en-US" sz="2400" dirty="0"/>
              <a:t>		</a:t>
            </a:r>
          </a:p>
          <a:p>
            <a:pPr>
              <a:buNone/>
            </a:pPr>
            <a:r>
              <a:rPr lang="en-US" sz="2400" dirty="0"/>
              <a:t> </a:t>
            </a:r>
          </a:p>
          <a:p>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 		</a:t>
            </a:r>
            <a:r>
              <a:rPr lang="ar-SA" dirty="0" smtClean="0"/>
              <a:t>تَنَزَّلُ الْمَلَائِكَةُ وَالرُّوحُ فِيهَا بِإِذْنِ رَبِّهِمْ مِنْ كُلِّ أَمْرٍ</a:t>
            </a:r>
            <a:endParaRPr lang="en-US" dirty="0" smtClean="0"/>
          </a:p>
          <a:p>
            <a:pPr>
              <a:buNone/>
            </a:pPr>
            <a:r>
              <a:rPr lang="en-US" dirty="0" smtClean="0"/>
              <a:t>	</a:t>
            </a:r>
          </a:p>
          <a:p>
            <a:pPr>
              <a:buNone/>
            </a:pPr>
            <a:r>
              <a:rPr lang="en-US" dirty="0" smtClean="0"/>
              <a:t>		Therein descend the angels and the </a:t>
            </a:r>
            <a:r>
              <a:rPr lang="en-US" dirty="0" err="1" smtClean="0"/>
              <a:t>Rûh</a:t>
            </a:r>
            <a:r>
              <a:rPr lang="en-US" dirty="0" smtClean="0"/>
              <a:t> [</a:t>
            </a:r>
            <a:r>
              <a:rPr lang="en-US" dirty="0" err="1" smtClean="0"/>
              <a:t>Jibril</a:t>
            </a:r>
            <a:r>
              <a:rPr lang="en-US" dirty="0" smtClean="0"/>
              <a:t> (Gabriel)] by </a:t>
            </a:r>
            <a:r>
              <a:rPr lang="en-US" dirty="0" err="1" smtClean="0"/>
              <a:t>Allâh's</a:t>
            </a:r>
            <a:r>
              <a:rPr lang="en-US" dirty="0" smtClean="0"/>
              <a:t> Permission with all Decrees, 		</a:t>
            </a:r>
            <a:r>
              <a:rPr lang="ar-SA" dirty="0" smtClean="0"/>
              <a:t>سَلَامٌ هِيَ حَتَّىٰ مَطْلَعِ الْفَجْرِ</a:t>
            </a:r>
            <a:endParaRPr lang="en-US" dirty="0" smtClean="0"/>
          </a:p>
          <a:p>
            <a:pPr>
              <a:buNone/>
            </a:pPr>
            <a:r>
              <a:rPr lang="en-US" dirty="0" smtClean="0"/>
              <a:t>	</a:t>
            </a:r>
          </a:p>
          <a:p>
            <a:pPr>
              <a:buNone/>
            </a:pPr>
            <a:r>
              <a:rPr lang="en-US" dirty="0" smtClean="0"/>
              <a:t>		(All that night), there is Peace (and Goodness from </a:t>
            </a:r>
            <a:r>
              <a:rPr lang="en-US" dirty="0" err="1" smtClean="0"/>
              <a:t>Allâh</a:t>
            </a:r>
            <a:r>
              <a:rPr lang="en-US" dirty="0" smtClean="0"/>
              <a:t> to His believing slaves) until the appearance of dawn.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lnSpcReduction="20000"/>
          </a:bodyPr>
          <a:lstStyle/>
          <a:p>
            <a:r>
              <a:rPr lang="en-US" dirty="0" smtClean="0"/>
              <a:t>3</a:t>
            </a:r>
            <a:r>
              <a:rPr lang="en-US" b="1" dirty="0" smtClean="0"/>
              <a:t>.  The month of Fasting</a:t>
            </a:r>
          </a:p>
          <a:p>
            <a:r>
              <a:rPr lang="en-US" dirty="0" smtClean="0"/>
              <a:t>Allah also decided to make the observance of fasting during Ramadan. Allah says:</a:t>
            </a:r>
          </a:p>
          <a:p>
            <a:pPr>
              <a:buNone/>
            </a:pPr>
            <a:r>
              <a:rPr lang="en-US" dirty="0" smtClean="0"/>
              <a:t>                                       </a:t>
            </a:r>
            <a:r>
              <a:rPr lang="ar-SA" dirty="0" smtClean="0"/>
              <a:t> </a:t>
            </a:r>
            <a:r>
              <a:rPr lang="ar-SA" dirty="0"/>
              <a:t>فَمَنْ شَهِدَ مِنْكُمُ الشَّهْرَ فَلْيَصُمْهُ ۖ </a:t>
            </a:r>
            <a:endParaRPr lang="en-US" dirty="0" smtClean="0"/>
          </a:p>
          <a:p>
            <a:pPr>
              <a:buNone/>
            </a:pPr>
            <a:r>
              <a:rPr lang="en-US" dirty="0" smtClean="0"/>
              <a:t>Whoever of you is present in the month, he shall fast therein</a:t>
            </a:r>
          </a:p>
          <a:p>
            <a:pPr marL="514350" indent="-514350">
              <a:buAutoNum type="arabicPeriod" startAt="4"/>
            </a:pPr>
            <a:r>
              <a:rPr lang="en-US" b="1" dirty="0" smtClean="0"/>
              <a:t>The month ob Obedience </a:t>
            </a:r>
          </a:p>
          <a:p>
            <a:pPr marL="514350" indent="-514350">
              <a:buNone/>
            </a:pPr>
            <a:r>
              <a:rPr lang="en-US" dirty="0"/>
              <a:t> </a:t>
            </a:r>
            <a:r>
              <a:rPr lang="en-US" dirty="0" smtClean="0"/>
              <a:t> During Ramadan Allah inspires people to do the good deeds that lead to </a:t>
            </a:r>
            <a:r>
              <a:rPr lang="en-US" dirty="0" err="1" smtClean="0"/>
              <a:t>Jannah</a:t>
            </a:r>
            <a:r>
              <a:rPr lang="en-US" dirty="0" smtClean="0"/>
              <a:t> and avoid the sins that lead to hellfire. He </a:t>
            </a:r>
            <a:r>
              <a:rPr lang="en-US" dirty="0" err="1" smtClean="0"/>
              <a:t>alsi</a:t>
            </a:r>
            <a:r>
              <a:rPr lang="en-US" dirty="0" smtClean="0"/>
              <a:t> locks up the devils and prevents them from working on people to make sin and disobey Allah. This helps the believers to become more obedient to Allah during Ramadan and carry the habit of obedience after Ramadan.</a:t>
            </a:r>
          </a:p>
          <a:p>
            <a:pPr marL="514350" indent="-514350" algn="r" rtl="1">
              <a:buNone/>
            </a:pPr>
            <a:r>
              <a:rPr lang="ar-AE" dirty="0" smtClean="0"/>
              <a:t>عن أبي هريرة رضى الله قال النبي صلى الله عليه وسلم أنه قال: ”اذا دخل رمضان فتحت أبواب الجنة, وغلقت أبواب النار, وسلسلت الشياطين“</a:t>
            </a:r>
          </a:p>
          <a:p>
            <a:pPr marL="514350" indent="-514350" algn="r" rtl="1">
              <a:buNone/>
            </a:pPr>
            <a:r>
              <a:rPr lang="ar-AE" dirty="0" smtClean="0"/>
              <a:t>رواه البخاري ومسلم</a:t>
            </a:r>
          </a:p>
          <a:p>
            <a:pPr marL="514350" indent="-514350" algn="l">
              <a:buNone/>
            </a:pPr>
            <a:endParaRPr lang="en-US" dirty="0" smtClean="0"/>
          </a:p>
          <a:p>
            <a:pPr>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Abu </a:t>
            </a:r>
            <a:r>
              <a:rPr lang="en-US" dirty="0" err="1" smtClean="0"/>
              <a:t>Hurayrah</a:t>
            </a:r>
            <a:r>
              <a:rPr lang="en-US" dirty="0" smtClean="0"/>
              <a:t> narrated that </a:t>
            </a:r>
            <a:r>
              <a:rPr lang="en-US" dirty="0" err="1" smtClean="0"/>
              <a:t>Rasoolullah</a:t>
            </a:r>
            <a:r>
              <a:rPr lang="en-US" dirty="0" smtClean="0"/>
              <a:t> said: “When Ramadan comes the gates of </a:t>
            </a:r>
            <a:r>
              <a:rPr lang="en-US" dirty="0" err="1" smtClean="0"/>
              <a:t>Jannah</a:t>
            </a:r>
            <a:r>
              <a:rPr lang="en-US" dirty="0" smtClean="0"/>
              <a:t> are opened, the gates of Hellfire are closed, and Satan will be locked up”</a:t>
            </a:r>
          </a:p>
          <a:p>
            <a:r>
              <a:rPr lang="en-US" b="1" dirty="0" smtClean="0"/>
              <a:t> The Importance of  Fasting</a:t>
            </a:r>
          </a:p>
          <a:p>
            <a:r>
              <a:rPr lang="en-US" dirty="0" smtClean="0"/>
              <a:t>Fasting is the fourth pillar of Islam. It is very important worship for many reasons.</a:t>
            </a:r>
          </a:p>
          <a:p>
            <a:r>
              <a:rPr lang="en-US" dirty="0" smtClean="0"/>
              <a:t>Abu </a:t>
            </a:r>
            <a:r>
              <a:rPr lang="en-US" dirty="0" err="1" smtClean="0"/>
              <a:t>Umamah</a:t>
            </a:r>
            <a:r>
              <a:rPr lang="en-US" dirty="0" smtClean="0"/>
              <a:t> reported: “I came to the Messenger of Allah and said: Order me to do a deed that will allow me to enter Paradise; He said: Stick to fasting, as there is no equivalent to it. Then I  came to him again and he said: Sick to fasting.”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r>
              <a:rPr lang="en-US" dirty="0" smtClean="0"/>
              <a:t>The Prophet Muhammad (SAWS)said: </a:t>
            </a:r>
          </a:p>
          <a:p>
            <a:pPr>
              <a:buNone/>
            </a:pPr>
            <a:r>
              <a:rPr lang="en-US" dirty="0" smtClean="0"/>
              <a:t>“The fragrance of the mouth of a fasting person is more pleasant to Allah than the smell of musk.” </a:t>
            </a:r>
          </a:p>
          <a:p>
            <a:pPr algn="l">
              <a:buNone/>
            </a:pPr>
            <a:r>
              <a:rPr lang="en-US" dirty="0" err="1" smtClean="0"/>
              <a:t>Anas</a:t>
            </a:r>
            <a:r>
              <a:rPr lang="en-US" dirty="0" smtClean="0"/>
              <a:t> reported that the Messenger of Allah said: “Whoever fasts during the month of Ramadan with faith and is hopeful of reward, all his past sins will be forgiven, and whoever stands up in prayer with faith and is hopeful of reward, all his past sins will be forgiven, and whoever stands up in prayer during the blessed night with faith and is hopeful of reward, all his past sins will be forgiven.”</a:t>
            </a:r>
          </a:p>
          <a:p>
            <a:pPr algn="l">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benefits of Fasting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Fasting has many virtues that benefit not only individuals, but societies as well. Fasting has spiritual, physical, psychological, as well as social benefits. We will take a look at those individually:</a:t>
            </a:r>
          </a:p>
          <a:p>
            <a:r>
              <a:rPr lang="en-US" b="1" dirty="0" smtClean="0"/>
              <a:t>1.  Spiritual Benefits of </a:t>
            </a:r>
            <a:r>
              <a:rPr lang="en-US" b="1" dirty="0" err="1" smtClean="0"/>
              <a:t>Siyam</a:t>
            </a:r>
            <a:endParaRPr lang="en-US" b="1" dirty="0" smtClean="0"/>
          </a:p>
          <a:p>
            <a:r>
              <a:rPr lang="en-US" b="1" dirty="0" smtClean="0"/>
              <a:t>1. </a:t>
            </a:r>
            <a:r>
              <a:rPr lang="en-US" b="1" dirty="0" err="1" smtClean="0"/>
              <a:t>Siyam</a:t>
            </a:r>
            <a:r>
              <a:rPr lang="en-US" b="1" dirty="0" smtClean="0"/>
              <a:t> Leads to </a:t>
            </a:r>
            <a:r>
              <a:rPr lang="en-US" b="1" dirty="0" err="1" smtClean="0"/>
              <a:t>Taqwa</a:t>
            </a:r>
            <a:r>
              <a:rPr lang="en-US" b="1" dirty="0" smtClean="0"/>
              <a:t>, or Piety</a:t>
            </a:r>
            <a:r>
              <a:rPr lang="en-US" dirty="0" smtClean="0"/>
              <a:t>.</a:t>
            </a:r>
          </a:p>
          <a:p>
            <a:r>
              <a:rPr lang="en-US" dirty="0" err="1" smtClean="0"/>
              <a:t>Taqwa</a:t>
            </a:r>
            <a:r>
              <a:rPr lang="en-US" dirty="0" smtClean="0"/>
              <a:t> or Piety, is a state of love and closeness to Allah, as well as obedience to Him. A Muslim who observes </a:t>
            </a:r>
            <a:r>
              <a:rPr lang="en-US" dirty="0" err="1" smtClean="0"/>
              <a:t>taqwa</a:t>
            </a:r>
            <a:r>
              <a:rPr lang="en-US" dirty="0" smtClean="0"/>
              <a:t> always loves Allah, obeys Him, wishes to win His pleasure and </a:t>
            </a:r>
            <a:r>
              <a:rPr lang="en-US" dirty="0" err="1" smtClean="0"/>
              <a:t>Jannah</a:t>
            </a:r>
            <a:r>
              <a:rPr lang="en-US" dirty="0" smtClean="0"/>
              <a:t>, and fears His wrath and Hellfire. This the believer to become always mindful of Allah and aware of Him.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err="1" smtClean="0"/>
              <a:t>Siyam</a:t>
            </a:r>
            <a:r>
              <a:rPr lang="en-US" dirty="0" smtClean="0"/>
              <a:t> clears the heart of the believer and inspires him to become </a:t>
            </a:r>
            <a:r>
              <a:rPr lang="en-US" dirty="0" err="1" smtClean="0"/>
              <a:t>piious</a:t>
            </a:r>
            <a:r>
              <a:rPr lang="en-US" dirty="0" smtClean="0"/>
              <a:t>.</a:t>
            </a:r>
          </a:p>
          <a:p>
            <a:r>
              <a:rPr lang="en-US" dirty="0" smtClean="0"/>
              <a:t>Allah says in </a:t>
            </a:r>
            <a:r>
              <a:rPr lang="en-US" dirty="0" err="1" smtClean="0"/>
              <a:t>Surat-ul-Baqarah</a:t>
            </a:r>
            <a:r>
              <a:rPr lang="en-US" dirty="0" smtClean="0"/>
              <a:t>:</a:t>
            </a:r>
          </a:p>
          <a:p>
            <a:pPr rtl="1"/>
            <a:r>
              <a:rPr lang="ar-SA" dirty="0" smtClean="0"/>
              <a:t>يَا أَيُّهَا الَّذِينَ آمَنُوا كُتِبَ عَلَيْكُمُ الصِّيَامُ كَمَا كُتِبَ عَلَى الَّذِينَ مِنْ</a:t>
            </a:r>
            <a:endParaRPr lang="en-US" dirty="0" smtClean="0"/>
          </a:p>
          <a:p>
            <a:pPr algn="l" rtl="1"/>
            <a:r>
              <a:rPr lang="en-US" dirty="0" smtClean="0"/>
              <a:t>  </a:t>
            </a:r>
            <a:r>
              <a:rPr lang="ar-SA" dirty="0" smtClean="0"/>
              <a:t>قَبْلِكُمْ لَعَلَّكُمْ تَتَّقُونَ</a:t>
            </a:r>
            <a:r>
              <a:rPr lang="en-US" dirty="0" smtClean="0"/>
              <a:t>                                                          	O you who believe! Observing As-</a:t>
            </a:r>
            <a:r>
              <a:rPr lang="en-US" dirty="0" err="1" smtClean="0"/>
              <a:t>Saum</a:t>
            </a:r>
            <a:r>
              <a:rPr lang="en-US" dirty="0" smtClean="0"/>
              <a:t> (the fasting) is prescribed for you as it was prescribed for those before you, that you may become Al-</a:t>
            </a:r>
            <a:r>
              <a:rPr lang="en-US" dirty="0" err="1" smtClean="0"/>
              <a:t>Muttaqûn</a:t>
            </a:r>
            <a:r>
              <a:rPr lang="en-US" dirty="0" smtClean="0"/>
              <a:t> (the pious - see V.2</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557</TotalTime>
  <Words>1987</Words>
  <Application>Microsoft Office PowerPoint</Application>
  <PresentationFormat>On-screen Show (4:3)</PresentationFormat>
  <Paragraphs>89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Ramadan : A Month of Blessings</vt:lpstr>
      <vt:lpstr>Ramadan: The Special Month</vt:lpstr>
      <vt:lpstr>Slide 3</vt:lpstr>
      <vt:lpstr>Slide 4</vt:lpstr>
      <vt:lpstr>Slide 5</vt:lpstr>
      <vt:lpstr>Slide 6</vt:lpstr>
      <vt:lpstr>Slide 7</vt:lpstr>
      <vt:lpstr>The benefits of Fasting</vt:lpstr>
      <vt:lpstr>Slide 9</vt:lpstr>
      <vt:lpstr>Slide 10</vt:lpstr>
      <vt:lpstr>Slide 11</vt:lpstr>
      <vt:lpstr>3.  Siyam Brings Allah’s Forgiveness.</vt:lpstr>
      <vt:lpstr>Siyam Helps the Believer to win Jannah.</vt:lpstr>
      <vt:lpstr>5. Sawm Shields the Muslims from the Punishment in Jannah.</vt:lpstr>
      <vt:lpstr>11. Physical and Medical Benefits.</vt:lpstr>
      <vt:lpstr>Slide 16</vt:lpstr>
      <vt:lpstr>Slide 17</vt:lpstr>
      <vt:lpstr>111. Psychological Benefits.</vt:lpstr>
      <vt:lpstr>V1. Social Benefits. </vt:lpstr>
      <vt:lpstr>Slide 20</vt:lpstr>
      <vt:lpstr>Study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akram</dc:creator>
  <cp:lastModifiedBy>akram</cp:lastModifiedBy>
  <cp:revision>26</cp:revision>
  <dcterms:created xsi:type="dcterms:W3CDTF">2012-09-03T14:36:50Z</dcterms:created>
  <dcterms:modified xsi:type="dcterms:W3CDTF">2012-09-16T07:55:12Z</dcterms:modified>
</cp:coreProperties>
</file>