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8" r:id="rId4"/>
    <p:sldId id="259" r:id="rId5"/>
    <p:sldId id="260" r:id="rId6"/>
    <p:sldId id="261" r:id="rId7"/>
    <p:sldId id="262" r:id="rId8"/>
    <p:sldId id="263" r:id="rId9"/>
    <p:sldId id="266" r:id="rId10"/>
    <p:sldId id="272" r:id="rId11"/>
    <p:sldId id="264" r:id="rId12"/>
    <p:sldId id="267" r:id="rId13"/>
    <p:sldId id="265" r:id="rId14"/>
    <p:sldId id="268"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98F804-C1FB-43E5-8413-E0A3B6DADAA8}" type="datetimeFigureOut">
              <a:rPr lang="en-US" smtClean="0"/>
              <a:pPr/>
              <a:t>11/21/2011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AF0A9A-602E-4CA1-BE07-3E06C4C1ED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AE" dirty="0" smtClean="0"/>
              <a:t>ه</a:t>
            </a:r>
            <a:endParaRPr lang="en-US" dirty="0"/>
          </a:p>
        </p:txBody>
      </p:sp>
      <p:sp>
        <p:nvSpPr>
          <p:cNvPr id="4" name="Slide Number Placeholder 3"/>
          <p:cNvSpPr>
            <a:spLocks noGrp="1"/>
          </p:cNvSpPr>
          <p:nvPr>
            <p:ph type="sldNum" sz="quarter" idx="10"/>
          </p:nvPr>
        </p:nvSpPr>
        <p:spPr/>
        <p:txBody>
          <a:bodyPr/>
          <a:lstStyle/>
          <a:p>
            <a:fld id="{77AF0A9A-602E-4CA1-BE07-3E06C4C1EDF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A4A43E9-090B-4E06-98DD-A3704C659C3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A43E9-090B-4E06-98DD-A3704C659C3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A43E9-090B-4E06-98DD-A3704C659C3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64E66EA-560E-4069-8C13-244EBF866D58}"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A4A43E9-090B-4E06-98DD-A3704C659C3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4E66EA-560E-4069-8C13-244EBF866D58}" type="datetimeFigureOut">
              <a:rPr lang="en-US" smtClean="0"/>
              <a:pPr/>
              <a:t>11/21/2011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4A43E9-090B-4E06-98DD-A3704C659C3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islamonline.ne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r>
              <a:rPr lang="en-US" dirty="0" smtClean="0"/>
              <a:t>The Islamic Etiquette of Clothing</a:t>
            </a:r>
            <a:endParaRPr lang="en-US" dirty="0"/>
          </a:p>
        </p:txBody>
      </p:sp>
      <p:sp>
        <p:nvSpPr>
          <p:cNvPr id="3" name="Content Placeholder 2"/>
          <p:cNvSpPr>
            <a:spLocks noGrp="1"/>
          </p:cNvSpPr>
          <p:nvPr>
            <p:ph idx="1"/>
          </p:nvPr>
        </p:nvSpPr>
        <p:spPr/>
        <p:txBody>
          <a:bodyPr>
            <a:normAutofit lnSpcReduction="10000"/>
          </a:bodyPr>
          <a:lstStyle/>
          <a:p>
            <a:r>
              <a:rPr lang="en-US" dirty="0" smtClean="0"/>
              <a:t>It is common for teens all over the world to want to keep up with the latest fashions. The inappropriate styles are adopted that really are not </a:t>
            </a:r>
            <a:r>
              <a:rPr lang="en-US" dirty="0" err="1" smtClean="0"/>
              <a:t>Islamically</a:t>
            </a:r>
            <a:r>
              <a:rPr lang="en-US" dirty="0" smtClean="0"/>
              <a:t> acceptable. Some teens strike the balance very well while others will unfortunately push thing too far by wearing , for example, black spandex body suits under the revealing and skimpy clothing that are in fashion right now.</a:t>
            </a:r>
          </a:p>
          <a:p>
            <a:r>
              <a:rPr lang="en-US" dirty="0" smtClean="0"/>
              <a:t> They try to justify their clothing by claiming that because they aren’t showing any skin this is good enough to comply with Islamic dress code.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lstStyle/>
          <a:p>
            <a:r>
              <a:rPr lang="ar-AE" dirty="0" smtClean="0"/>
              <a:t>عن عبدالله بن جعفر رضي الله عنه قال: قال رسول الله صلي الله عليه وسلم ”ما بين السرة ألي الركبة عورة“. </a:t>
            </a:r>
            <a:endParaRPr lang="en-US" dirty="0" smtClean="0"/>
          </a:p>
          <a:p>
            <a:r>
              <a:rPr lang="en-US" dirty="0" smtClean="0"/>
              <a:t>Abdullah </a:t>
            </a:r>
            <a:r>
              <a:rPr lang="en-US" dirty="0" err="1" smtClean="0"/>
              <a:t>Ibn</a:t>
            </a:r>
            <a:r>
              <a:rPr lang="en-US" dirty="0" smtClean="0"/>
              <a:t> </a:t>
            </a:r>
            <a:r>
              <a:rPr lang="en-US" dirty="0" err="1" smtClean="0"/>
              <a:t>Jaf’far</a:t>
            </a:r>
            <a:r>
              <a:rPr lang="en-US" dirty="0" smtClean="0"/>
              <a:t> once said to a group of men, “The Prophet said: ‘Between the Navel and the knee is “</a:t>
            </a:r>
            <a:r>
              <a:rPr lang="en-US" dirty="0" err="1" smtClean="0"/>
              <a:t>Awrah</a:t>
            </a:r>
            <a:r>
              <a:rPr lang="en-US" dirty="0" smtClean="0"/>
              <a:t>”(for males).”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Showing Off!</a:t>
            </a:r>
            <a:endParaRPr lang="en-US" dirty="0"/>
          </a:p>
        </p:txBody>
      </p:sp>
      <p:sp>
        <p:nvSpPr>
          <p:cNvPr id="3" name="Content Placeholder 2"/>
          <p:cNvSpPr>
            <a:spLocks noGrp="1"/>
          </p:cNvSpPr>
          <p:nvPr>
            <p:ph idx="1"/>
          </p:nvPr>
        </p:nvSpPr>
        <p:spPr/>
        <p:txBody>
          <a:bodyPr>
            <a:noAutofit/>
          </a:bodyPr>
          <a:lstStyle/>
          <a:p>
            <a:pPr>
              <a:buNone/>
            </a:pPr>
            <a:r>
              <a:rPr lang="en-US" sz="2800" dirty="0" smtClean="0">
                <a:latin typeface="+mj-lt"/>
              </a:rPr>
              <a:t>It is common among teens and adults to show off in front of their peers when they wear “cool” clothes. Muslims must not boast and brag about their outfits. It is </a:t>
            </a:r>
            <a:r>
              <a:rPr lang="en-US" sz="2800" dirty="0" err="1" smtClean="0">
                <a:latin typeface="+mj-lt"/>
              </a:rPr>
              <a:t>Haraam</a:t>
            </a:r>
            <a:r>
              <a:rPr lang="en-US" sz="2800" dirty="0" smtClean="0">
                <a:latin typeface="+mj-lt"/>
              </a:rPr>
              <a:t> in Islam to feel and show arrogance in any way, including through the clothing one wears. In the past, some people would wear clothing with pride and arrogance. Prophet </a:t>
            </a:r>
            <a:r>
              <a:rPr lang="en-US" sz="2800" dirty="0" err="1" smtClean="0">
                <a:latin typeface="+mj-lt"/>
              </a:rPr>
              <a:t>Muhammed</a:t>
            </a:r>
            <a:r>
              <a:rPr lang="en-US" sz="2800" dirty="0" smtClean="0">
                <a:latin typeface="+mj-lt"/>
              </a:rPr>
              <a:t> prohibited acting in a boastful manner by donning clothing that indicated wealth and status.</a:t>
            </a:r>
            <a:endParaRPr lang="en-US" sz="28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pPr>
              <a:buNone/>
            </a:pPr>
            <a:r>
              <a:rPr lang="en-US" sz="2800" dirty="0" smtClean="0"/>
              <a:t> For example, some men would wear robes with trains that dragged along the ground as they walked to show off their status. They tried their best to look special and attract other’s attention. They didn’t care about the feelings and emotions of humble and poor people around them who were less fortunate.</a:t>
            </a:r>
          </a:p>
          <a:p>
            <a:pPr>
              <a:buNone/>
            </a:pPr>
            <a:r>
              <a:rPr lang="en-US" sz="2800" dirty="0" smtClean="0"/>
              <a:t> In fact, many people used to have garments that barely covered the knees or a little lower. Therefore, the Prophet prohibited Muslims from wearing long clothes lower than ankles as a way to show their pride.</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Islamic Standards Of Clothing</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latin typeface="+mj-lt"/>
              </a:rPr>
              <a:t>When we consider evaluating fashion, we must first refer to the basic Islamic principles of modest clothing: </a:t>
            </a:r>
          </a:p>
          <a:p>
            <a:pPr marL="514350" indent="-514350">
              <a:buFont typeface="+mj-lt"/>
              <a:buAutoNum type="arabicPeriod"/>
            </a:pPr>
            <a:r>
              <a:rPr lang="en-US" dirty="0" smtClean="0">
                <a:latin typeface="+mj-lt"/>
              </a:rPr>
              <a:t>Men and women are allowed and even encouraged to wear neat, clean clothing in public. A man once asked Prophet </a:t>
            </a:r>
            <a:r>
              <a:rPr lang="en-US" dirty="0" err="1" smtClean="0">
                <a:latin typeface="+mj-lt"/>
              </a:rPr>
              <a:t>Muhammed</a:t>
            </a:r>
            <a:r>
              <a:rPr lang="en-US" dirty="0" smtClean="0">
                <a:latin typeface="+mj-lt"/>
              </a:rPr>
              <a:t> if wearing neat clothes and shoes can be </a:t>
            </a:r>
            <a:r>
              <a:rPr lang="en-US" dirty="0" err="1" smtClean="0">
                <a:latin typeface="+mj-lt"/>
              </a:rPr>
              <a:t>Haram</a:t>
            </a:r>
            <a:r>
              <a:rPr lang="en-US" dirty="0" smtClean="0">
                <a:latin typeface="+mj-lt"/>
              </a:rPr>
              <a:t>. He answered: “Allah is beautiful and loves beauty.”</a:t>
            </a:r>
          </a:p>
          <a:p>
            <a:pPr marL="514350" indent="-514350">
              <a:buFont typeface="+mj-lt"/>
              <a:buAutoNum type="arabicPeriod"/>
            </a:pPr>
            <a:r>
              <a:rPr lang="en-US" dirty="0" smtClean="0">
                <a:latin typeface="+mj-lt"/>
              </a:rPr>
              <a:t>Men and women should refrain from wearing any type of clothing that is provocative and may attract the forbidden looks of others. Allah says in </a:t>
            </a:r>
            <a:r>
              <a:rPr lang="en-US" dirty="0" err="1" smtClean="0">
                <a:latin typeface="+mj-lt"/>
              </a:rPr>
              <a:t>Surat</a:t>
            </a:r>
            <a:r>
              <a:rPr lang="en-US" dirty="0" smtClean="0">
                <a:latin typeface="+mj-lt"/>
              </a:rPr>
              <a:t>-un-</a:t>
            </a:r>
            <a:r>
              <a:rPr lang="en-US" dirty="0" err="1" smtClean="0">
                <a:latin typeface="+mj-lt"/>
              </a:rPr>
              <a:t>Noor</a:t>
            </a:r>
            <a:r>
              <a:rPr lang="en-US" dirty="0" smtClean="0">
                <a:latin typeface="+mj-lt"/>
              </a:rPr>
              <a:t>,</a:t>
            </a:r>
          </a:p>
          <a:p>
            <a:pPr marL="514350" indent="-514350">
              <a:buNone/>
            </a:pPr>
            <a:r>
              <a:rPr lang="ar-SA" dirty="0" smtClean="0">
                <a:latin typeface="+mj-lt"/>
              </a:rPr>
              <a:t>وَلَا يُبْدِينَ زِينَتَهُنَّ إِلَّا مَا ظَهَرَ مِنْهَا ۖ وَلْيَضْرِبْنَ بِخُمُرِهِنَّ عَلَىٰ جُيُوبِهِنَّ ۖ</a:t>
            </a:r>
            <a:endParaRPr lang="en-US"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668963"/>
          </a:xfrm>
        </p:spPr>
        <p:txBody>
          <a:bodyPr>
            <a:normAutofit/>
          </a:bodyPr>
          <a:lstStyle/>
          <a:p>
            <a:r>
              <a:rPr lang="en-US" dirty="0" smtClean="0"/>
              <a:t>“And they should not display their beauty except what appears thereof [</a:t>
            </a:r>
            <a:r>
              <a:rPr lang="en-US" dirty="0" err="1" smtClean="0"/>
              <a:t>rings,bracelets</a:t>
            </a:r>
            <a:r>
              <a:rPr lang="en-US" dirty="0" smtClean="0"/>
              <a:t>] and let them cover their bosoms with parts of </a:t>
            </a:r>
            <a:r>
              <a:rPr lang="en-US" dirty="0" err="1" smtClean="0"/>
              <a:t>khimars</a:t>
            </a:r>
            <a:r>
              <a:rPr lang="en-US" dirty="0" smtClean="0"/>
              <a:t> [scarves]”</a:t>
            </a:r>
          </a:p>
          <a:p>
            <a:r>
              <a:rPr lang="en-US" dirty="0" smtClean="0"/>
              <a:t>3. Men should cover most of their bodies from the neck down. However in certain situations, like during sports and physical labor, they must at least cover the area from the waist or the navel to the knees in front of men or women. It is also encouraged to wear a shirt around women so that one is not showing off the physique to the opposite sex</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553200"/>
          </a:xfrm>
        </p:spPr>
        <p:txBody>
          <a:bodyPr>
            <a:normAutofit/>
          </a:bodyPr>
          <a:lstStyle/>
          <a:p>
            <a:pPr>
              <a:buNone/>
            </a:pPr>
            <a:r>
              <a:rPr lang="en-US" dirty="0" smtClean="0"/>
              <a:t>4. Women must cover everything except for the face and hands in public. When they are in private or just around women, they can uncover their hair, arms, legs to the knees and wear relaxed clothing. Allah says in </a:t>
            </a:r>
            <a:r>
              <a:rPr lang="en-US" dirty="0" err="1" smtClean="0"/>
              <a:t>Surat-ul-Ahzab</a:t>
            </a:r>
            <a:r>
              <a:rPr lang="en-US" dirty="0" smtClean="0"/>
              <a:t>:</a:t>
            </a:r>
          </a:p>
          <a:p>
            <a:pPr rtl="1"/>
            <a:r>
              <a:rPr lang="ar-SA" dirty="0" smtClean="0"/>
              <a:t>يَا أَيُّهَا النَّبِيُّ قُلْ لِأَزْوَاجِكَ وَبَنَاتِكَ وَنِسَاءِ الْمُؤْمِنِينَ يُدْنِينَ عَلَيْهِنَّ مِنْ جَلَابِيبِهِنَّ ۚ ذَٰلِكَ أَدْنَىٰ أَنْ يُعْرَفْنَ فَلَا يُؤْذَيْنَ ۗ وَكَانَ اللَّهُ غَفُورًا رَحِيمًا</a:t>
            </a:r>
            <a:endParaRPr lang="en-US" dirty="0" smtClean="0"/>
          </a:p>
          <a:p>
            <a:pPr rtl="1">
              <a:buNone/>
            </a:pPr>
            <a:r>
              <a:rPr lang="en-US" dirty="0" smtClean="0"/>
              <a:t>O Prophet! Tell your wives and your daughters and the women of the believers to draw their cloaks (veils) all over their bodies (</a:t>
            </a:r>
            <a:r>
              <a:rPr lang="en-US" dirty="0" err="1" smtClean="0"/>
              <a:t>i.e.screen</a:t>
            </a:r>
            <a:r>
              <a:rPr lang="en-US" dirty="0" smtClean="0"/>
              <a:t> themselves completely except the eyes or one eye to see the way). That will be better, that they should be known (as free respectable women) so as not to be annoyed. And Allah is Ever </a:t>
            </a:r>
            <a:r>
              <a:rPr lang="en-US" dirty="0" err="1" smtClean="0"/>
              <a:t>Oft¬Forgiving</a:t>
            </a:r>
            <a:r>
              <a:rPr lang="en-US" dirty="0" smtClean="0"/>
              <a:t>, Most Merciful</a:t>
            </a:r>
          </a:p>
          <a:p>
            <a:pPr rtl="1">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5. Covered areas must not be visible through transparent fabric nor can one’s physical shape can be observed through tight clothing</a:t>
            </a:r>
          </a:p>
          <a:p>
            <a:r>
              <a:rPr lang="en-US" dirty="0" smtClean="0"/>
              <a:t>6. Men should not wear clothing that is directly or commonly associated with women, and women should not wear clothing that is directly and commonly associated with men.</a:t>
            </a:r>
          </a:p>
          <a:p>
            <a:r>
              <a:rPr lang="en-US" dirty="0" smtClean="0"/>
              <a:t>Prophet </a:t>
            </a:r>
            <a:r>
              <a:rPr lang="en-US" dirty="0" err="1" smtClean="0"/>
              <a:t>Muhammed</a:t>
            </a:r>
            <a:r>
              <a:rPr lang="en-US" dirty="0" smtClean="0"/>
              <a:t> said, "Allah curses men who imitate women, and women who imitate men,”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Haram</a:t>
            </a:r>
            <a:r>
              <a:rPr lang="en-US" dirty="0" smtClean="0"/>
              <a:t> and </a:t>
            </a:r>
            <a:r>
              <a:rPr lang="en-US" dirty="0" err="1" smtClean="0"/>
              <a:t>Halal</a:t>
            </a:r>
            <a:endParaRPr lang="en-US" dirty="0"/>
          </a:p>
        </p:txBody>
      </p:sp>
      <p:sp>
        <p:nvSpPr>
          <p:cNvPr id="3" name="Content Placeholder 2"/>
          <p:cNvSpPr>
            <a:spLocks noGrp="1"/>
          </p:cNvSpPr>
          <p:nvPr>
            <p:ph idx="1"/>
          </p:nvPr>
        </p:nvSpPr>
        <p:spPr/>
        <p:txBody>
          <a:bodyPr>
            <a:normAutofit fontScale="92500"/>
          </a:bodyPr>
          <a:lstStyle/>
          <a:p>
            <a:r>
              <a:rPr lang="en-US" b="1" dirty="0" smtClean="0"/>
              <a:t> </a:t>
            </a:r>
            <a:r>
              <a:rPr lang="en-US" b="1" dirty="0" err="1" smtClean="0"/>
              <a:t>Haram</a:t>
            </a:r>
            <a:r>
              <a:rPr lang="en-US" b="1" dirty="0" smtClean="0"/>
              <a:t> for Men</a:t>
            </a:r>
          </a:p>
          <a:p>
            <a:r>
              <a:rPr lang="en-US" dirty="0" smtClean="0"/>
              <a:t>There are certain clothes, jewelry, and fashions that are </a:t>
            </a:r>
            <a:r>
              <a:rPr lang="en-US" dirty="0" err="1" smtClean="0"/>
              <a:t>haram</a:t>
            </a:r>
            <a:r>
              <a:rPr lang="en-US" dirty="0" smtClean="0"/>
              <a:t> for men to </a:t>
            </a:r>
            <a:r>
              <a:rPr lang="en-US" dirty="0" err="1" smtClean="0"/>
              <a:t>wear.They</a:t>
            </a:r>
            <a:r>
              <a:rPr lang="en-US" dirty="0" smtClean="0"/>
              <a:t> include the following:</a:t>
            </a:r>
          </a:p>
          <a:p>
            <a:r>
              <a:rPr lang="en-US" b="1" dirty="0" smtClean="0"/>
              <a:t>1.  Gold Jewelry and silk-Based Clothes</a:t>
            </a:r>
            <a:r>
              <a:rPr lang="en-US" dirty="0" smtClean="0"/>
              <a:t>.</a:t>
            </a:r>
          </a:p>
          <a:p>
            <a:r>
              <a:rPr lang="en-US" dirty="0" smtClean="0"/>
              <a:t>Any clothes made of silk are prohibited for men in Islam. Prophet Muhammad wore silk a few times, then Allah made it </a:t>
            </a:r>
            <a:r>
              <a:rPr lang="en-US" dirty="0" err="1" smtClean="0"/>
              <a:t>Haram</a:t>
            </a:r>
            <a:r>
              <a:rPr lang="en-US" dirty="0" smtClean="0"/>
              <a:t> for males. Prophet Muhammad once carried gold jewelry and silk clothes and said, “These are unlawful for men among</a:t>
            </a:r>
            <a:r>
              <a:rPr lang="en-US" b="1" dirty="0" smtClean="0"/>
              <a:t> </a:t>
            </a:r>
            <a:r>
              <a:rPr lang="en-US" dirty="0" smtClean="0"/>
              <a:t>my people In another </a:t>
            </a:r>
            <a:r>
              <a:rPr lang="en-US" dirty="0" err="1" smtClean="0"/>
              <a:t>Hadeeth</a:t>
            </a:r>
            <a:r>
              <a:rPr lang="en-US" dirty="0" smtClean="0"/>
              <a:t>, the Prophet said, “Whoever  wears silk in this life will not wear it in the next life(in </a:t>
            </a:r>
            <a:r>
              <a:rPr lang="en-US" dirty="0" err="1" smtClean="0"/>
              <a:t>Jannah</a:t>
            </a:r>
            <a:r>
              <a:rPr lang="en-US" dirty="0" smtClean="0"/>
              <a:t>.”</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a:bodyPr>
          <a:lstStyle/>
          <a:p>
            <a:r>
              <a:rPr lang="en-US" dirty="0" smtClean="0"/>
              <a:t>As for gold, Imam Muslim reported that Ali </a:t>
            </a:r>
            <a:r>
              <a:rPr lang="en-US" dirty="0" err="1" smtClean="0"/>
              <a:t>Ibn</a:t>
            </a:r>
            <a:r>
              <a:rPr lang="en-US" dirty="0" smtClean="0"/>
              <a:t> </a:t>
            </a:r>
            <a:r>
              <a:rPr lang="en-US" dirty="0" err="1" smtClean="0"/>
              <a:t>Abi</a:t>
            </a:r>
            <a:r>
              <a:rPr lang="en-US" dirty="0" smtClean="0"/>
              <a:t> </a:t>
            </a:r>
            <a:r>
              <a:rPr lang="en-US" dirty="0" err="1" smtClean="0"/>
              <a:t>Talib</a:t>
            </a:r>
            <a:r>
              <a:rPr lang="en-US" dirty="0" smtClean="0"/>
              <a:t> once said:</a:t>
            </a:r>
            <a:endParaRPr lang="ar-AE" dirty="0" smtClean="0"/>
          </a:p>
          <a:p>
            <a:pPr algn="r" rtl="1"/>
            <a:r>
              <a:rPr lang="ar-AE" dirty="0" smtClean="0"/>
              <a:t>     نهاني رسول الله صلى الله عليه و سلم عن التختم بالذهب</a:t>
            </a:r>
          </a:p>
          <a:p>
            <a:r>
              <a:rPr lang="en-US" dirty="0" err="1" smtClean="0"/>
              <a:t>Rasoolullah</a:t>
            </a:r>
            <a:r>
              <a:rPr lang="en-US" dirty="0" smtClean="0"/>
              <a:t> prohibited me from wearing gold rings.”</a:t>
            </a:r>
            <a:endParaRPr lang="ar-AE" dirty="0" smtClean="0"/>
          </a:p>
          <a:p>
            <a:r>
              <a:rPr lang="en-US" b="1" dirty="0" smtClean="0"/>
              <a:t>2.  Imitating women:</a:t>
            </a:r>
          </a:p>
          <a:p>
            <a:r>
              <a:rPr lang="en-US" dirty="0" smtClean="0"/>
              <a:t>Sometimes we see men wearing women’s clothing, jewelry and even make-up. They adopt feminine hairstyles and fashion. Don’t you think they look strange and unnatural? Prophet Muhammad prohibited men from dressing l-Band behaving like women and vice versa. Imam Al-</a:t>
            </a:r>
            <a:r>
              <a:rPr lang="en-US" dirty="0" err="1" smtClean="0"/>
              <a:t>Bukhari</a:t>
            </a:r>
            <a:r>
              <a:rPr lang="en-US" dirty="0" smtClean="0"/>
              <a:t> reported that </a:t>
            </a:r>
            <a:r>
              <a:rPr lang="en-US" dirty="0" err="1" smtClean="0"/>
              <a:t>Ibn</a:t>
            </a:r>
            <a:r>
              <a:rPr lang="en-US" dirty="0" smtClean="0"/>
              <a:t> </a:t>
            </a:r>
            <a:r>
              <a:rPr lang="en-US" dirty="0" err="1" smtClean="0"/>
              <a:t>Abbas</a:t>
            </a:r>
            <a:r>
              <a:rPr lang="en-US" dirty="0" smtClean="0"/>
              <a:t> once said:</a:t>
            </a:r>
            <a:endParaRPr lang="ar-AE" dirty="0" smtClean="0"/>
          </a:p>
          <a:p>
            <a:pPr algn="r" rtl="1"/>
            <a:r>
              <a:rPr lang="ar-AE" dirty="0" smtClean="0"/>
              <a:t>لعن رسول الله صلى الله عليه وسلم الرجال المتشبهين بالنساء والنساء المتشبهات بالرجال .</a:t>
            </a:r>
            <a:endParaRPr lang="en-US" dirty="0" smtClean="0"/>
          </a:p>
          <a:p>
            <a:pPr algn="l"/>
            <a:r>
              <a:rPr lang="en-US" dirty="0" smtClean="0"/>
              <a:t>“</a:t>
            </a:r>
            <a:r>
              <a:rPr lang="en-US" dirty="0" err="1" smtClean="0"/>
              <a:t>Rasoolullah</a:t>
            </a:r>
            <a:r>
              <a:rPr lang="en-US" dirty="0" smtClean="0"/>
              <a:t> cursed men who imitate women and cursed women who imitate men as well.”</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r>
              <a:rPr lang="en-US" b="1" dirty="0" smtClean="0"/>
              <a:t> 3.  Revealing clothes.</a:t>
            </a:r>
          </a:p>
          <a:p>
            <a:r>
              <a:rPr lang="en-US" sz="3200" dirty="0" smtClean="0"/>
              <a:t>Any clothes that reveal men’s ‘</a:t>
            </a:r>
            <a:r>
              <a:rPr lang="en-US" sz="3200" dirty="0" err="1" smtClean="0"/>
              <a:t>awraw</a:t>
            </a:r>
            <a:r>
              <a:rPr lang="en-US" sz="3200" dirty="0" smtClean="0"/>
              <a:t>’ or private parts are </a:t>
            </a:r>
            <a:r>
              <a:rPr lang="en-US" sz="3200" dirty="0" err="1" smtClean="0"/>
              <a:t>Haram</a:t>
            </a:r>
            <a:r>
              <a:rPr lang="en-US" sz="3200" dirty="0" smtClean="0"/>
              <a:t> to wear. According to most scholars and imams, a </a:t>
            </a:r>
            <a:r>
              <a:rPr lang="en-US" sz="3200" dirty="0" err="1" smtClean="0"/>
              <a:t>muslim</a:t>
            </a:r>
            <a:r>
              <a:rPr lang="en-US" sz="3200" dirty="0" smtClean="0"/>
              <a:t> male must cover the area from the navel to the knees. In the </a:t>
            </a:r>
            <a:r>
              <a:rPr lang="en-US" sz="3200" dirty="0" err="1" smtClean="0"/>
              <a:t>Maliki</a:t>
            </a:r>
            <a:r>
              <a:rPr lang="en-US" sz="3200" dirty="0" smtClean="0"/>
              <a:t> School of </a:t>
            </a:r>
            <a:r>
              <a:rPr lang="en-US" sz="3200" dirty="0" err="1" smtClean="0"/>
              <a:t>fiqh</a:t>
            </a:r>
            <a:r>
              <a:rPr lang="en-US" sz="3200" dirty="0" smtClean="0"/>
              <a:t>, the </a:t>
            </a:r>
            <a:r>
              <a:rPr lang="en-US" sz="3200" dirty="0" err="1" smtClean="0"/>
              <a:t>awrah</a:t>
            </a:r>
            <a:r>
              <a:rPr lang="en-US" sz="3200" dirty="0" smtClean="0"/>
              <a:t> of a male </a:t>
            </a:r>
            <a:r>
              <a:rPr lang="en-US" sz="3200" dirty="0" err="1" smtClean="0"/>
              <a:t>muslim</a:t>
            </a:r>
            <a:r>
              <a:rPr lang="en-US" sz="3200" dirty="0" smtClean="0"/>
              <a:t> is what is usually covered with one’s underwear. This is due to reports that there were occasions when the prophet was seen with part of his thighs exposed. However, there are many authentic </a:t>
            </a:r>
            <a:r>
              <a:rPr lang="en-US" sz="3200" dirty="0" err="1" smtClean="0"/>
              <a:t>ahadeeth</a:t>
            </a:r>
            <a:r>
              <a:rPr lang="en-US" sz="3200" dirty="0" smtClean="0"/>
              <a:t> that prohibit showing one’s thighs, for example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dirty="0" smtClean="0"/>
              <a:t>Deep in their hearts they probably know that what they are wearing is not good. The fact is that they have become “fashion victims” which severely impairs their sense of reasons.</a:t>
            </a:r>
          </a:p>
          <a:p>
            <a:r>
              <a:rPr lang="en-US" dirty="0" smtClean="0"/>
              <a:t>There is a common misconception that to dress </a:t>
            </a:r>
            <a:r>
              <a:rPr lang="en-US" dirty="0" err="1" smtClean="0"/>
              <a:t>Islamically</a:t>
            </a:r>
            <a:r>
              <a:rPr lang="en-US" dirty="0" smtClean="0"/>
              <a:t>, women have to wear black robes with no style, and men are to wear white.</a:t>
            </a:r>
          </a:p>
          <a:p>
            <a:r>
              <a:rPr lang="en-US" dirty="0" smtClean="0"/>
              <a:t>In this chapter, we will consider what the requirements of Islamic dress are. First, let’s learn what the Qur’an says about clothing: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r>
              <a:rPr lang="en-US" dirty="0" smtClean="0"/>
              <a:t>Imam Ahmad, At-</a:t>
            </a:r>
            <a:r>
              <a:rPr lang="en-US" dirty="0" err="1" smtClean="0"/>
              <a:t>tirmithi</a:t>
            </a:r>
            <a:r>
              <a:rPr lang="en-US" dirty="0" smtClean="0"/>
              <a:t> and Abu </a:t>
            </a:r>
            <a:r>
              <a:rPr lang="en-US" dirty="0" err="1" smtClean="0"/>
              <a:t>Dawood</a:t>
            </a:r>
            <a:r>
              <a:rPr lang="en-US" dirty="0" smtClean="0"/>
              <a:t> reported that </a:t>
            </a:r>
            <a:r>
              <a:rPr lang="en-US" dirty="0" err="1" smtClean="0"/>
              <a:t>Rasoolullah</a:t>
            </a:r>
            <a:r>
              <a:rPr lang="en-US" dirty="0" smtClean="0"/>
              <a:t> was in the </a:t>
            </a:r>
            <a:r>
              <a:rPr lang="en-US" dirty="0" err="1" smtClean="0"/>
              <a:t>masjid</a:t>
            </a:r>
            <a:r>
              <a:rPr lang="en-US" dirty="0" smtClean="0"/>
              <a:t> and saw a </a:t>
            </a:r>
            <a:r>
              <a:rPr lang="en-US" dirty="0" err="1" smtClean="0"/>
              <a:t>Sahabi</a:t>
            </a:r>
            <a:r>
              <a:rPr lang="en-US" dirty="0" smtClean="0"/>
              <a:t> called </a:t>
            </a:r>
            <a:r>
              <a:rPr lang="en-US" dirty="0" err="1" smtClean="0"/>
              <a:t>Jurhud</a:t>
            </a:r>
            <a:r>
              <a:rPr lang="en-US" dirty="0" smtClean="0"/>
              <a:t> who was lying down and showing part of his thigh. The Prophet then ordered  </a:t>
            </a:r>
            <a:r>
              <a:rPr lang="en-US" dirty="0" err="1" smtClean="0"/>
              <a:t>Jurhud</a:t>
            </a:r>
            <a:r>
              <a:rPr lang="en-US" dirty="0" smtClean="0"/>
              <a:t> to cover his thigh and said to his thigh and said to him:</a:t>
            </a:r>
            <a:endParaRPr lang="ar-AE" dirty="0" smtClean="0"/>
          </a:p>
          <a:p>
            <a:pPr algn="r" rtl="1"/>
            <a:r>
              <a:rPr lang="ar-AE" dirty="0" smtClean="0"/>
              <a:t>الفخذ عورة</a:t>
            </a:r>
            <a:r>
              <a:rPr lang="en-US" dirty="0" smtClean="0"/>
              <a:t>   </a:t>
            </a:r>
          </a:p>
          <a:p>
            <a:pPr algn="l"/>
            <a:r>
              <a:rPr lang="en-US" dirty="0" smtClean="0"/>
              <a:t>The thigh is ‘</a:t>
            </a:r>
            <a:r>
              <a:rPr lang="en-US" dirty="0" err="1" smtClean="0"/>
              <a:t>awrah</a:t>
            </a:r>
            <a:r>
              <a:rPr lang="en-US" dirty="0" smtClean="0"/>
              <a:t>’</a:t>
            </a:r>
          </a:p>
          <a:p>
            <a:pPr algn="l"/>
            <a:r>
              <a:rPr lang="en-US" b="1" dirty="0" err="1" smtClean="0"/>
              <a:t>Haram</a:t>
            </a:r>
            <a:r>
              <a:rPr lang="en-US" b="1" dirty="0" smtClean="0"/>
              <a:t> for Women</a:t>
            </a:r>
          </a:p>
          <a:p>
            <a:pPr algn="l"/>
            <a:r>
              <a:rPr lang="en-US" b="1" dirty="0" smtClean="0"/>
              <a:t>1. Revealing and Tight Clothing.</a:t>
            </a:r>
          </a:p>
          <a:p>
            <a:pPr algn="l"/>
            <a:r>
              <a:rPr lang="en-US" dirty="0" smtClean="0"/>
              <a:t>Any clothing that reveals the woman’s </a:t>
            </a:r>
            <a:r>
              <a:rPr lang="en-US" dirty="0" err="1" smtClean="0"/>
              <a:t>awrah</a:t>
            </a:r>
            <a:r>
              <a:rPr lang="en-US" dirty="0" smtClean="0"/>
              <a:t> is obviously </a:t>
            </a:r>
            <a:r>
              <a:rPr lang="en-US" dirty="0" err="1" smtClean="0"/>
              <a:t>haram</a:t>
            </a:r>
            <a:r>
              <a:rPr lang="en-US" dirty="0" smtClean="0"/>
              <a:t> to wear.</a:t>
            </a:r>
          </a:p>
          <a:p>
            <a:pPr algn="l"/>
            <a:r>
              <a:rPr lang="en-US" dirty="0" smtClean="0"/>
              <a:t>According to most scholar and imams, a Muslim female must cover all her body except her face and hands. Once </a:t>
            </a:r>
            <a:r>
              <a:rPr lang="en-US" dirty="0" err="1" smtClean="0"/>
              <a:t>Asmaa,bint</a:t>
            </a:r>
            <a:r>
              <a:rPr lang="en-US" dirty="0" smtClean="0"/>
              <a:t> </a:t>
            </a:r>
            <a:r>
              <a:rPr lang="en-US" dirty="0" err="1" smtClean="0"/>
              <a:t>Abi</a:t>
            </a:r>
            <a:r>
              <a:rPr lang="en-US" dirty="0" smtClean="0"/>
              <a:t> </a:t>
            </a:r>
            <a:r>
              <a:rPr lang="en-US" dirty="0" err="1" smtClean="0"/>
              <a:t>Bakr</a:t>
            </a:r>
            <a:r>
              <a:rPr lang="en-US" dirty="0" smtClean="0"/>
              <a:t>, </a:t>
            </a:r>
            <a:r>
              <a:rPr lang="en-US" dirty="0" err="1" smtClean="0"/>
              <a:t>Aisha,s</a:t>
            </a:r>
            <a:r>
              <a:rPr lang="en-US" dirty="0" smtClean="0"/>
              <a:t> sister, came to visit her sister.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92500"/>
          </a:bodyPr>
          <a:lstStyle/>
          <a:p>
            <a:pPr>
              <a:buNone/>
            </a:pPr>
            <a:r>
              <a:rPr lang="en-US" dirty="0" smtClean="0"/>
              <a:t>She wore some see-through and tight clothes. When Prophet Muhammad saw her he didn’t  like the she dressed. So he said: “ O </a:t>
            </a:r>
            <a:r>
              <a:rPr lang="en-US" dirty="0" err="1" smtClean="0"/>
              <a:t>Asmaa</a:t>
            </a:r>
            <a:r>
              <a:rPr lang="en-US" dirty="0" smtClean="0"/>
              <a:t>’ When reaches the age of puberty she must properly cover all of her body except her face and hands.”</a:t>
            </a:r>
          </a:p>
          <a:p>
            <a:pPr>
              <a:buNone/>
            </a:pPr>
            <a:r>
              <a:rPr lang="en-US" dirty="0" smtClean="0"/>
              <a:t>The above </a:t>
            </a:r>
            <a:r>
              <a:rPr lang="en-US" dirty="0" err="1" smtClean="0"/>
              <a:t>Hadeeth</a:t>
            </a:r>
            <a:r>
              <a:rPr lang="en-US" dirty="0" smtClean="0"/>
              <a:t> and other confirm that uncovering the ‘</a:t>
            </a:r>
            <a:r>
              <a:rPr lang="en-US" dirty="0" err="1" smtClean="0"/>
              <a:t>awrah</a:t>
            </a:r>
            <a:r>
              <a:rPr lang="en-US" dirty="0" smtClean="0"/>
              <a:t> is prohibited. Revealing the ‘</a:t>
            </a:r>
            <a:r>
              <a:rPr lang="en-US" dirty="0" err="1" smtClean="0"/>
              <a:t>awrah</a:t>
            </a:r>
            <a:r>
              <a:rPr lang="en-US" dirty="0" smtClean="0"/>
              <a:t> by wearing tight or see through clothes is forbidden as well.</a:t>
            </a:r>
          </a:p>
          <a:p>
            <a:pPr>
              <a:buNone/>
            </a:pPr>
            <a:r>
              <a:rPr lang="en-US" dirty="0" smtClean="0"/>
              <a:t>Wearing tight shirts, pants, dresses or skirts that cover the skin, but shape the body’s figure make girls look attractive for males. Some girls even wears tight shirts or outfits that have wording or designs on the chest or other attractive parts of their bodies. This behavior obviously attracts men’s attention and would lead to temptation. This behavior is prohibited in Islam according to all schools of </a:t>
            </a:r>
            <a:r>
              <a:rPr lang="en-US" dirty="0" err="1" smtClean="0"/>
              <a:t>fiqh</a:t>
            </a:r>
            <a:r>
              <a:rPr lang="en-US"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 Makeup and perfume</a:t>
            </a:r>
            <a:endParaRPr lang="en-US" dirty="0"/>
          </a:p>
        </p:txBody>
      </p:sp>
      <p:sp>
        <p:nvSpPr>
          <p:cNvPr id="3" name="Content Placeholder 2"/>
          <p:cNvSpPr>
            <a:spLocks noGrp="1"/>
          </p:cNvSpPr>
          <p:nvPr>
            <p:ph idx="1"/>
          </p:nvPr>
        </p:nvSpPr>
        <p:spPr/>
        <p:txBody>
          <a:bodyPr/>
          <a:lstStyle/>
          <a:p>
            <a:r>
              <a:rPr lang="en-US" dirty="0" smtClean="0"/>
              <a:t>Wearing makeup and putting glittery lip gloss on is forbidden because it would be attracting boys to focus on the girl’s facial features.  Putting on perfume that could attract the attention of men is prohibited.</a:t>
            </a:r>
          </a:p>
          <a:p>
            <a:r>
              <a:rPr lang="en-US" dirty="0" smtClean="0"/>
              <a:t>Some girls wear proper dress code but they also wear make up. This defeats the very purpose of </a:t>
            </a:r>
            <a:r>
              <a:rPr lang="en-US" dirty="0" err="1" smtClean="0"/>
              <a:t>hijab</a:t>
            </a:r>
            <a:r>
              <a:rPr lang="en-US" dirty="0" smtClean="0"/>
              <a:t>, because cosmetics obviously make girls look even more attractive.</a:t>
            </a:r>
          </a:p>
          <a:p>
            <a:r>
              <a:rPr lang="en-US" dirty="0" smtClean="0"/>
              <a:t>Allah says in </a:t>
            </a:r>
            <a:r>
              <a:rPr lang="en-US" dirty="0" err="1" smtClean="0"/>
              <a:t>Surat</a:t>
            </a:r>
            <a:r>
              <a:rPr lang="en-US" dirty="0" smtClean="0"/>
              <a:t>-un-</a:t>
            </a:r>
            <a:r>
              <a:rPr lang="en-US" dirty="0" err="1" smtClean="0"/>
              <a:t>Noor</a:t>
            </a:r>
            <a:r>
              <a:rPr lang="en-US"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r>
              <a:rPr lang="en-US" dirty="0" smtClean="0"/>
              <a:t>31. 		</a:t>
            </a:r>
            <a:r>
              <a:rPr lang="ar-SA" dirty="0" smtClean="0"/>
              <a:t>وَقُلْ لِلْمُؤْمِنَاتِ يَغْضُضْنَ مِنْ أَبْصَارِهِنَّ وَيَحْفَظْنَ فُرُوجَهُنَّ وَلَا يُبْدِينَ زِينَتَهُنَّ إِلَّا مَا ظَهَرَ مِنْهَا ۖ وَلْيَضْرِبْنَ بِخُمُرِهِنَّ عَلَىٰ جُيُوبِهِنَّ ۖ وَلَا يُبْدِينَ زِينَتَهُنَّ إِلَّا لِبُعُولَتِهِنَّ أَوْ آبَائِهِنَّ أَوْ آبَاءِ بُعُولَتِهِنَّ أَوْ أَبْنَائِهِنَّ أَوْ أَبْنَاءِ بُعُولَتِهِنَّ أَوْ إِخْوَانِهِنَّ أَوْ بَنِي إِخْوَانِهِنَّ أَوْ بَنِي أَخَوَاتِهِنَّ أَوْ نِسَائِهِنَّ أَوْ مَا مَلَكَتْ أَيْمَانُهُنَّ أَوِ التَّابِعِينَ غَيْرِ أُولِي الْإِرْبَةِ مِنَ الرِّجَالِ أَوِ الطِّفْلِ الَّذِينَ لَمْ يَظْهَرُوا عَلَىٰ عَوْرَاتِ النِّسَاءِ ۖ وَلَا يَضْرِبْنَ بِأَرْجُلِهِنَّ لِيُعْلَمَ مَا يُخْفِينَ مِنْ زِينَتِهِنَّ ۚ وَتُوبُوا إِلَى اللَّهِ جَمِيعًا أَيُّهَ الْمُؤْمِنُونَ لَعَلَّكُمْ تُفْلِحُونَ</a:t>
            </a:r>
            <a:r>
              <a:rPr lang="en-US" dirty="0" smtClean="0"/>
              <a:t>31. 		</a:t>
            </a:r>
            <a:r>
              <a:rPr lang="ar-SA" dirty="0" smtClean="0"/>
              <a:t>وَقُلْ لِلْمُؤْمِنَاتِ يَغْضُضْنَ مِنْ أَبْصَارِهِنَّ وَيَحْفَظْنَ فُرُوجَهُنَّ وَلَا يُبْدِينَ زِينَتَهُنَّ إِلَّا مَا ظَهَرَ مِنْهَا ۖ وَلْيَضْرِبْنَ بِخُمُرِهِنَّ عَلَىٰ جُيُوبِهِنَّ ۖ وَلَا يُبْدِينَ زِينَتَهُنَّ إِلَّا لِبُعُولَتِهِنَّ أَوْ آبَائِهِنَّ أَوْ آبَاءِ بُعُولَتِهِنَّ أَوْ أَبْنَائِهِنَّ أَوْ أَبْنَاءِ بُعُولَتِهِنَّ أَوْ إِخْوَانِهِنَّ أَوْ بَنِي إِخْوَانِهِنَّ أَوْ بَنِي أَخَوَاتِهِنَّ أَوْ نِسَائِهِنَّ أَوْ مَا مَلَكَتْ أَيْمَانُهُنَّ أَوِ التَّابِعِينَ غَيْرِ أُولِي الْإِرْبَةِ مِنَ الرِّجَالِ أَوِ الطِّفْلِ الَّذِينَ لَمْ يَظْهَرُوا عَلَىٰ عَوْرَاتِ النِّسَاءِ ۖ وَلَا يَضْرِبْنَ بِأَرْجُلِهِنَّ لِيُعْلَمَ مَا يُخْفِينَ مِنْ زِينَتِهِنَّ ۚ وَتُوبُوا إِلَى اللَّهِ جَمِيعًا أَيُّهَ الْمُؤْمِنُونَ لَعَلَّكُمْ تُفْلِحُونَ</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lnSpcReduction="20000"/>
          </a:bodyPr>
          <a:lstStyle/>
          <a:p>
            <a:r>
              <a:rPr lang="en-US" dirty="0" smtClean="0"/>
              <a:t>And tell the believing women to lower their gaze (from looking at forbidden things), and protect their private parts (from illegal sexual acts) and not to show off their adornment except only that which is apparent (like both eyes for necessity to see the way or outer dress like veil, gloves, head-cover, apron, etc.), and to draw their veils all over </a:t>
            </a:r>
            <a:r>
              <a:rPr lang="en-US" dirty="0" err="1" smtClean="0"/>
              <a:t>Juyubihinna</a:t>
            </a:r>
            <a:r>
              <a:rPr lang="en-US" dirty="0" smtClean="0"/>
              <a:t> (i.e. their bodies, faces, necks and bosoms,) and not to reveal their adornment except to their husbands, or their fathers, or their husband's fathers, or their sons, or their husband's sons, or their brothers or their brother's sons, or their sister's sons, or their (Muslim) women (i.e. their sisters in </a:t>
            </a:r>
            <a:r>
              <a:rPr lang="en-US" dirty="0" err="1" smtClean="0"/>
              <a:t>Islâm</a:t>
            </a:r>
            <a:r>
              <a:rPr lang="en-US" dirty="0" smtClean="0"/>
              <a:t>), or the (female) slaves whom their right hands possess, or old male servants who lack </a:t>
            </a:r>
            <a:r>
              <a:rPr lang="en-US" dirty="0" err="1" smtClean="0"/>
              <a:t>vigour</a:t>
            </a:r>
            <a:r>
              <a:rPr lang="en-US" dirty="0" smtClean="0"/>
              <a:t>, or small children who have no sense of the feminine sex. And let them not stamp their feet so as to reveal what they hide of their adornment. And all of you beg </a:t>
            </a:r>
            <a:r>
              <a:rPr lang="en-US" dirty="0" err="1" smtClean="0"/>
              <a:t>Allâh</a:t>
            </a:r>
            <a:r>
              <a:rPr lang="en-US" dirty="0" smtClean="0"/>
              <a:t> to forgive you all, O believers, that you may be successful</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20000"/>
          </a:bodyPr>
          <a:lstStyle/>
          <a:p>
            <a:r>
              <a:rPr lang="en-US" dirty="0" smtClean="0"/>
              <a:t>Girls must also avoid plucking their eye brows like many do in current days. </a:t>
            </a:r>
          </a:p>
          <a:p>
            <a:r>
              <a:rPr lang="en-US" dirty="0" smtClean="0"/>
              <a:t>Abdullah </a:t>
            </a:r>
            <a:r>
              <a:rPr lang="en-US" dirty="0" err="1" smtClean="0"/>
              <a:t>ibn</a:t>
            </a:r>
            <a:r>
              <a:rPr lang="en-US" dirty="0" smtClean="0"/>
              <a:t> </a:t>
            </a:r>
            <a:r>
              <a:rPr lang="en-US" dirty="0" err="1" smtClean="0"/>
              <a:t>Abbas</a:t>
            </a:r>
            <a:r>
              <a:rPr lang="en-US" dirty="0" smtClean="0"/>
              <a:t> narrated that Prophet Muhammad cursed the woman who plucks her eye brows and the one who does foe her. </a:t>
            </a:r>
          </a:p>
          <a:p>
            <a:r>
              <a:rPr lang="en-US" b="1" dirty="0" smtClean="0"/>
              <a:t>Activity 1: </a:t>
            </a:r>
          </a:p>
          <a:p>
            <a:r>
              <a:rPr lang="en-US" b="1" dirty="0" smtClean="0"/>
              <a:t>Consider the following for girls. Are they forbidden, discouraged or permissible?</a:t>
            </a:r>
          </a:p>
          <a:p>
            <a:pPr marL="514350" indent="-514350">
              <a:buFont typeface="+mj-lt"/>
              <a:buAutoNum type="arabicPeriod"/>
            </a:pPr>
            <a:r>
              <a:rPr lang="en-US" b="1" dirty="0" smtClean="0"/>
              <a:t>  Text written on the back your pants.</a:t>
            </a:r>
          </a:p>
          <a:p>
            <a:pPr marL="514350" indent="-514350">
              <a:buFont typeface="+mj-lt"/>
              <a:buAutoNum type="arabicPeriod"/>
            </a:pPr>
            <a:r>
              <a:rPr lang="en-US" b="1" dirty="0" smtClean="0"/>
              <a:t>Flashy colored scarf.</a:t>
            </a:r>
          </a:p>
          <a:p>
            <a:pPr marL="514350" indent="-514350">
              <a:buFont typeface="+mj-lt"/>
              <a:buAutoNum type="arabicPeriod"/>
            </a:pPr>
            <a:r>
              <a:rPr lang="en-US" b="1" dirty="0" smtClean="0"/>
              <a:t>Text written on the front of your shirt.</a:t>
            </a:r>
          </a:p>
          <a:p>
            <a:pPr marL="514350" indent="-514350">
              <a:buFont typeface="+mj-lt"/>
              <a:buAutoNum type="arabicPeriod"/>
            </a:pPr>
            <a:r>
              <a:rPr lang="en-US" b="1" dirty="0" smtClean="0"/>
              <a:t>Shoes that make a clicking noise when you walk.</a:t>
            </a:r>
          </a:p>
          <a:p>
            <a:pPr marL="514350" indent="-514350">
              <a:buFont typeface="+mj-lt"/>
              <a:buAutoNum type="arabicPeriod"/>
            </a:pPr>
            <a:r>
              <a:rPr lang="en-US" b="1" dirty="0" smtClean="0"/>
              <a:t>Wearing pants instead of a skirt especially pants that are so tight and shape your figure.</a:t>
            </a:r>
          </a:p>
          <a:p>
            <a:pPr marL="514350" indent="-514350">
              <a:buFont typeface="+mj-lt"/>
              <a:buAutoNum type="arabicPeriod"/>
            </a:pPr>
            <a:r>
              <a:rPr lang="en-US" b="1" dirty="0" smtClean="0"/>
              <a:t>Wearing a loose sweat shirt and rolling up the sleeves.</a:t>
            </a:r>
            <a:endParaRPr lang="en-US" b="1"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85738" algn="l"/>
                <a:tab pos="695325" algn="l"/>
              </a:tabLst>
            </a:pPr>
            <a:r>
              <a:rPr kumimoji="0" lang="en-US" sz="1000" b="0" i="0" u="none" strike="noStrike" cap="none" normalizeH="0" baseline="0" smtClean="0">
                <a:ln>
                  <a:noFill/>
                </a:ln>
                <a:solidFill>
                  <a:srgbClr val="354D25"/>
                </a:solidFill>
                <a:effectLst/>
                <a:latin typeface="Verdana" pitchFamily="34" charset="0"/>
                <a:ea typeface="Times New Roman" pitchFamily="18" charset="0"/>
                <a:cs typeface="Tahoma" pitchFamily="34" charset="0"/>
              </a:rPr>
              <a:t>And tell the believing women to lower their gaze (from looking at forbidden things), and protect their private parts (from illegal sexual acts) and not to show off their adornment except only that which is apparent (like both eyes for necessity to see the way or outer dress like veil, gloves, head-cover, apron, etc.), and to draw their veils all over Juyubihinna (i.e. their bodies, faces, necks and bosoms,) and not to reveal their adornment except to their husbands, or their fathers, or their husband's fathers, or their sons, or their husband's sons, or their brothers or their brother's sons, or their sister's sons, or their (Muslim) women (i.e. their sisters in Islâm), or the (female) slaves whom their right hands possess, or old male servants who lack vigour, or small children who have no sense of the feminine sex. And let them not stamp their feet so as to reveal what they hide of their adornment. And all of you beg Allâh to forgive you all, O believers, that you may be successful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lstStyle/>
          <a:p>
            <a:r>
              <a:rPr lang="en-US" dirty="0" smtClean="0"/>
              <a:t> 7- Letting hair fall out from the front and/ or the back of a scarf.</a:t>
            </a:r>
          </a:p>
          <a:p>
            <a:r>
              <a:rPr lang="en-US" dirty="0" smtClean="0"/>
              <a:t>8- Wearing a loose shirt that just covers the buttocks and tight pants.</a:t>
            </a:r>
          </a:p>
          <a:p>
            <a:r>
              <a:rPr lang="en-US" dirty="0" smtClean="0"/>
              <a:t>9- A low cut neckline that your scarf does not cover.</a:t>
            </a:r>
          </a:p>
          <a:p>
            <a:r>
              <a:rPr lang="en-US" b="1" dirty="0" smtClean="0"/>
              <a:t>Activity 2.</a:t>
            </a:r>
          </a:p>
          <a:p>
            <a:r>
              <a:rPr lang="en-US" b="1" dirty="0" smtClean="0"/>
              <a:t>Consider the following for boys. Are they forbidden, discouraged or permissible?</a:t>
            </a:r>
          </a:p>
          <a:p>
            <a:pPr marL="514350" indent="-514350">
              <a:buFont typeface="+mj-lt"/>
              <a:buAutoNum type="arabicPeriod"/>
            </a:pPr>
            <a:r>
              <a:rPr lang="en-US" dirty="0" smtClean="0"/>
              <a:t>Wearing shorts that go above the knee.</a:t>
            </a:r>
          </a:p>
          <a:p>
            <a:pPr marL="514350" indent="-514350">
              <a:buFont typeface="+mj-lt"/>
              <a:buAutoNum type="arabicPeriod"/>
            </a:pPr>
            <a:r>
              <a:rPr lang="en-US" dirty="0" smtClean="0"/>
              <a:t>Changing in front of your friends.</a:t>
            </a:r>
          </a:p>
          <a:p>
            <a:pPr marL="514350" indent="-514350">
              <a:buFont typeface="+mj-lt"/>
              <a:buAutoNum type="arabicPeriod"/>
            </a:pPr>
            <a:r>
              <a:rPr lang="en-US" dirty="0" smtClean="0"/>
              <a:t>Changing in front of your brother.</a:t>
            </a:r>
          </a:p>
          <a:p>
            <a:pPr marL="514350" indent="-514350">
              <a:buFont typeface="+mj-lt"/>
              <a:buAutoNum type="arabicPeriod"/>
            </a:pPr>
            <a:r>
              <a:rPr lang="en-US" dirty="0" smtClean="0"/>
              <a:t>Playing sports without a shirt on in front of girls.</a:t>
            </a:r>
          </a:p>
          <a:p>
            <a:pPr marL="514350" indent="-514350">
              <a:buFont typeface="+mj-lt"/>
              <a:buAutoNum type="arabicPeriod"/>
            </a:pPr>
            <a:r>
              <a:rPr lang="en-US" dirty="0" smtClean="0"/>
              <a:t>Text written on the back of your pants.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r>
              <a:rPr lang="en-US" dirty="0" smtClean="0"/>
              <a:t>6- Wearing a tight shirt in front of girls. </a:t>
            </a:r>
          </a:p>
          <a:p>
            <a:r>
              <a:rPr lang="en-US" dirty="0" smtClean="0"/>
              <a:t>7- Looking at girl’s fashion magazines.</a:t>
            </a:r>
          </a:p>
          <a:p>
            <a:r>
              <a:rPr lang="en-US" dirty="0" smtClean="0"/>
              <a:t>8- Wearing perfume in public. </a:t>
            </a:r>
          </a:p>
          <a:p>
            <a:r>
              <a:rPr lang="en-US" dirty="0" smtClean="0"/>
              <a:t>9- Text written on the back of your pants.</a:t>
            </a:r>
          </a:p>
          <a:p>
            <a:r>
              <a:rPr lang="en-US" b="1" dirty="0" smtClean="0"/>
              <a:t>Activity 3.</a:t>
            </a:r>
          </a:p>
          <a:p>
            <a:r>
              <a:rPr lang="en-US" b="1" dirty="0" smtClean="0"/>
              <a:t>Research the following issues using website like </a:t>
            </a:r>
            <a:r>
              <a:rPr lang="en-US" b="1" dirty="0" smtClean="0">
                <a:hlinkClick r:id="rId2"/>
              </a:rPr>
              <a:t>www.Islamonline.net</a:t>
            </a:r>
            <a:r>
              <a:rPr lang="en-US" b="1" dirty="0" smtClean="0"/>
              <a:t>, www. Islamicicity.com, and others to learn what the Islamic stance on them:</a:t>
            </a:r>
          </a:p>
          <a:p>
            <a:pPr marL="514350" indent="-514350">
              <a:buFont typeface="+mj-lt"/>
              <a:buAutoNum type="arabicPeriod"/>
            </a:pPr>
            <a:r>
              <a:rPr lang="en-US" b="1" dirty="0" smtClean="0"/>
              <a:t>Body piercing</a:t>
            </a:r>
          </a:p>
          <a:p>
            <a:pPr marL="514350" indent="-514350">
              <a:buFont typeface="+mj-lt"/>
              <a:buAutoNum type="arabicPeriod"/>
            </a:pPr>
            <a:r>
              <a:rPr lang="en-US" b="1" dirty="0" smtClean="0"/>
              <a:t>Tattooing</a:t>
            </a:r>
          </a:p>
          <a:p>
            <a:pPr marL="514350" indent="-514350">
              <a:buFont typeface="+mj-lt"/>
              <a:buAutoNum type="arabicPeriod"/>
            </a:pPr>
            <a:r>
              <a:rPr lang="en-US" b="1" dirty="0" smtClean="0"/>
              <a:t>Plucking eyebrows</a:t>
            </a:r>
          </a:p>
          <a:p>
            <a:pPr marL="514350" indent="-514350">
              <a:buFont typeface="+mj-lt"/>
              <a:buAutoNum type="arabicPeriod"/>
            </a:pPr>
            <a:r>
              <a:rPr lang="en-US" b="1" smtClean="0"/>
              <a:t>Nail polish</a:t>
            </a:r>
            <a:endParaRPr lang="en-US" b="1"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Study Questions </a:t>
            </a:r>
            <a:endParaRPr lang="en-US" dirty="0"/>
          </a:p>
        </p:txBody>
      </p:sp>
      <p:sp>
        <p:nvSpPr>
          <p:cNvPr id="3" name="Content Placeholder 2"/>
          <p:cNvSpPr>
            <a:spLocks noGrp="1"/>
          </p:cNvSpPr>
          <p:nvPr>
            <p:ph idx="1"/>
          </p:nvPr>
        </p:nvSpPr>
        <p:spPr/>
        <p:txBody>
          <a:bodyPr/>
          <a:lstStyle/>
          <a:p>
            <a:pPr marL="514350" indent="-514350" algn="l">
              <a:buFont typeface="+mj-lt"/>
              <a:buAutoNum type="arabicPeriod"/>
            </a:pPr>
            <a:r>
              <a:rPr lang="en-US" dirty="0" smtClean="0"/>
              <a:t>What does Allah mean by “But the garment of piety is the best.”</a:t>
            </a:r>
            <a:r>
              <a:rPr lang="ar-AE" dirty="0" smtClean="0"/>
              <a:t>ولباس التقوى ذلك خير</a:t>
            </a:r>
            <a:endParaRPr lang="en-US" dirty="0" smtClean="0"/>
          </a:p>
          <a:p>
            <a:pPr marL="514350" indent="-514350" algn="l">
              <a:buFont typeface="+mj-lt"/>
              <a:buAutoNum type="arabicPeriod"/>
            </a:pPr>
            <a:r>
              <a:rPr lang="en-US" dirty="0" smtClean="0"/>
              <a:t>Compare and contrast the ‘</a:t>
            </a:r>
            <a:r>
              <a:rPr lang="en-US" dirty="0" err="1" smtClean="0"/>
              <a:t>Awrah</a:t>
            </a:r>
            <a:r>
              <a:rPr lang="en-US" dirty="0" smtClean="0"/>
              <a:t> for men and women in Islam. </a:t>
            </a:r>
          </a:p>
          <a:p>
            <a:pPr marL="514350" indent="-514350" algn="l">
              <a:buFont typeface="+mj-lt"/>
              <a:buAutoNum type="arabicPeriod"/>
            </a:pPr>
            <a:r>
              <a:rPr lang="en-US" dirty="0" smtClean="0"/>
              <a:t>What is the purpose of clothing in Islam? Support your answer with an Ayah.</a:t>
            </a:r>
          </a:p>
          <a:p>
            <a:pPr marL="514350" indent="-514350" algn="l">
              <a:buFont typeface="+mj-lt"/>
              <a:buAutoNum type="arabicPeriod"/>
            </a:pPr>
            <a:r>
              <a:rPr lang="en-US" dirty="0" smtClean="0"/>
              <a:t>What is the du ‘</a:t>
            </a:r>
            <a:r>
              <a:rPr lang="en-US" dirty="0" err="1" smtClean="0"/>
              <a:t>aa</a:t>
            </a:r>
            <a:r>
              <a:rPr lang="en-US" dirty="0" smtClean="0"/>
              <a:t>’ the Prophet used to say when he put on his clothes?</a:t>
            </a:r>
          </a:p>
          <a:p>
            <a:pPr marL="514350" indent="-514350" algn="l">
              <a:buFont typeface="+mj-lt"/>
              <a:buAutoNum type="arabicPeriod"/>
            </a:pPr>
            <a:r>
              <a:rPr lang="en-US" dirty="0" smtClean="0"/>
              <a:t>What are the standards of acceptable fashion in Islam?</a:t>
            </a:r>
          </a:p>
          <a:p>
            <a:pPr marL="514350" indent="-514350" algn="l">
              <a:buFont typeface="+mj-lt"/>
              <a:buAutoNum type="arabicPeriod"/>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marL="880110" lvl="1" indent="-514350">
              <a:buFont typeface="+mj-lt"/>
              <a:buAutoNum type="arabicPeriod" startAt="6"/>
            </a:pPr>
            <a:r>
              <a:rPr lang="en-US" dirty="0" smtClean="0"/>
              <a:t>What parts should men and women properly cover with clothing?</a:t>
            </a:r>
          </a:p>
          <a:p>
            <a:pPr marL="880110" lvl="1" indent="-514350">
              <a:buFont typeface="+mj-lt"/>
              <a:buAutoNum type="arabicPeriod" startAt="6"/>
            </a:pPr>
            <a:r>
              <a:rPr lang="en-US" dirty="0" smtClean="0"/>
              <a:t>What is the </a:t>
            </a:r>
            <a:r>
              <a:rPr lang="en-US" dirty="0" err="1" smtClean="0"/>
              <a:t>hukm</a:t>
            </a:r>
            <a:r>
              <a:rPr lang="en-US" dirty="0" smtClean="0"/>
              <a:t>, or ruling, concerning </a:t>
            </a:r>
            <a:r>
              <a:rPr lang="en-US" dirty="0" err="1" smtClean="0"/>
              <a:t>hijab</a:t>
            </a:r>
            <a:r>
              <a:rPr lang="en-US" dirty="0" smtClean="0"/>
              <a:t> for </a:t>
            </a:r>
            <a:r>
              <a:rPr lang="en-US" dirty="0" err="1" smtClean="0"/>
              <a:t>Mulim</a:t>
            </a:r>
            <a:r>
              <a:rPr lang="en-US" dirty="0" smtClean="0"/>
              <a:t> women? Support your answer with </a:t>
            </a:r>
            <a:r>
              <a:rPr lang="en-US" dirty="0" err="1" smtClean="0"/>
              <a:t>ayaat</a:t>
            </a:r>
            <a:r>
              <a:rPr lang="en-US" dirty="0" smtClean="0"/>
              <a:t> and a </a:t>
            </a:r>
            <a:r>
              <a:rPr lang="en-US" dirty="0" err="1" smtClean="0"/>
              <a:t>hadeeth</a:t>
            </a:r>
            <a:r>
              <a:rPr lang="en-US" dirty="0" smtClean="0"/>
              <a:t>.</a:t>
            </a:r>
          </a:p>
          <a:p>
            <a:pPr marL="880110" lvl="1" indent="-514350">
              <a:buFont typeface="+mj-lt"/>
              <a:buAutoNum type="arabicPeriod" startAt="6"/>
            </a:pPr>
            <a:r>
              <a:rPr lang="en-US" dirty="0" smtClean="0"/>
              <a:t>Describe three prohibited styles  of clothing for men.</a:t>
            </a:r>
          </a:p>
          <a:p>
            <a:pPr marL="880110" lvl="1" indent="-514350">
              <a:buFont typeface="+mj-lt"/>
              <a:buAutoNum type="arabicPeriod" startAt="6"/>
            </a:pPr>
            <a:r>
              <a:rPr lang="en-US" dirty="0" smtClean="0"/>
              <a:t> Describe three prohibited styles of clothing for women.</a:t>
            </a:r>
          </a:p>
          <a:p>
            <a:pPr marL="880110" lvl="1" indent="-514350">
              <a:buFont typeface="+mj-lt"/>
              <a:buAutoNum type="arabicPeriod" startAt="6"/>
            </a:pPr>
            <a:r>
              <a:rPr lang="en-US" dirty="0" smtClean="0"/>
              <a:t>Write Du ‘</a:t>
            </a:r>
            <a:r>
              <a:rPr lang="en-US" dirty="0" err="1" smtClean="0"/>
              <a:t>aa</a:t>
            </a:r>
            <a:r>
              <a:rPr lang="en-US" dirty="0" smtClean="0"/>
              <a:t>’ for wearing new clothe without looking in the book.</a:t>
            </a:r>
          </a:p>
          <a:p>
            <a:pPr marL="880110" lvl="1" indent="-514350">
              <a:buFont typeface="+mj-lt"/>
              <a:buAutoNum type="arabicPeriod" startAt="6"/>
            </a:pPr>
            <a:r>
              <a:rPr lang="en-US" dirty="0" smtClean="0"/>
              <a:t>Memorize  and write </a:t>
            </a:r>
            <a:r>
              <a:rPr lang="en-US" dirty="0" err="1" smtClean="0"/>
              <a:t>Hadeeth</a:t>
            </a:r>
            <a:r>
              <a:rPr lang="en-US" dirty="0" smtClean="0"/>
              <a:t>  </a:t>
            </a:r>
            <a:r>
              <a:rPr lang="en-US" dirty="0" err="1" smtClean="0"/>
              <a:t>Shareef</a:t>
            </a:r>
            <a:r>
              <a:rPr lang="en-US" dirty="0" smtClean="0"/>
              <a:t> about  “</a:t>
            </a:r>
            <a:r>
              <a:rPr lang="en-US" dirty="0" err="1" smtClean="0"/>
              <a:t>Awrah</a:t>
            </a:r>
            <a:r>
              <a:rPr lang="en-US" smtClean="0"/>
              <a:t>” </a:t>
            </a:r>
            <a:endParaRPr lang="en-US" dirty="0" smtClean="0"/>
          </a:p>
          <a:p>
            <a:pPr marL="880110" lvl="1" indent="-514350">
              <a:buFont typeface="+mj-lt"/>
              <a:buAutoNum type="arabicPeriod" startAt="6"/>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Clothes in the Qur’an</a:t>
            </a:r>
            <a:endParaRPr lang="en-US" dirty="0"/>
          </a:p>
        </p:txBody>
      </p:sp>
      <p:sp>
        <p:nvSpPr>
          <p:cNvPr id="3" name="Content Placeholder 2"/>
          <p:cNvSpPr>
            <a:spLocks noGrp="1"/>
          </p:cNvSpPr>
          <p:nvPr>
            <p:ph idx="1"/>
          </p:nvPr>
        </p:nvSpPr>
        <p:spPr/>
        <p:txBody>
          <a:bodyPr/>
          <a:lstStyle/>
          <a:p>
            <a:r>
              <a:rPr lang="ar-SA" dirty="0" smtClean="0"/>
              <a:t>يَا بَنِي آدَمَ قَدْ أَنْزَلْنَا عَلَيْكُمْ لِبَاسًا يُوَارِي سَوْآتِكُمْ وَرِيشًا ۖ وَلِبَاسُ </a:t>
            </a:r>
            <a:r>
              <a:rPr lang="en-US" dirty="0" smtClean="0"/>
              <a:t>             </a:t>
            </a:r>
            <a:r>
              <a:rPr lang="ar-SA" dirty="0" smtClean="0"/>
              <a:t>التَّقْوَىٰ ذَٰلِكَ خَيْرٌ ۚ ذَٰلِكَ مِنْ آيَاتِ اللَّهِ لَعَلَّهُمْ يَذَّكَّرُونَ</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sz="3200"/>
              <a:t>	</a:t>
            </a:r>
            <a:r>
              <a:rPr lang="en-US" sz="3200" smtClean="0"/>
              <a:t>O </a:t>
            </a:r>
            <a:r>
              <a:rPr lang="en-US" sz="3200" dirty="0" smtClean="0"/>
              <a:t>Children of Adam! We have bestowed raiment </a:t>
            </a:r>
            <a:r>
              <a:rPr lang="en-US" sz="3200" dirty="0" err="1" smtClean="0"/>
              <a:t>upts</a:t>
            </a:r>
            <a:r>
              <a:rPr lang="en-US" sz="3200" dirty="0"/>
              <a:t>) and as an adornment, and the raiment of righteousness, that is better. Such are among the </a:t>
            </a:r>
            <a:r>
              <a:rPr lang="en-US" sz="3200" dirty="0" err="1"/>
              <a:t>Ayât</a:t>
            </a:r>
            <a:r>
              <a:rPr lang="en-US" sz="3200" dirty="0"/>
              <a:t> (proofs, evidences, verses, lessons, signs, revelations, etc.) of </a:t>
            </a:r>
            <a:r>
              <a:rPr lang="en-US" sz="3200" dirty="0" err="1"/>
              <a:t>Allâh</a:t>
            </a:r>
            <a:r>
              <a:rPr lang="en-US" sz="3200" dirty="0"/>
              <a:t>, that they may remember (i.e. leave falsehood and follow truth).</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  </a:t>
            </a:r>
            <a:r>
              <a:rPr lang="ar-SA" dirty="0" smtClean="0"/>
              <a:t>يَا </a:t>
            </a:r>
            <a:r>
              <a:rPr lang="ar-SA" dirty="0"/>
              <a:t>بَنِي آدَمَ لَا يَفْتِنَنَّكُمُ الشَّيْطَانُ كَمَا أَخْرَجَ أَبَوَيْكُمْ مِنَ الْجَنَّةِ </a:t>
            </a:r>
            <a:r>
              <a:rPr lang="en-US" dirty="0" smtClean="0"/>
              <a:t> </a:t>
            </a:r>
            <a:r>
              <a:rPr lang="ar-SA" dirty="0" smtClean="0"/>
              <a:t>يَنْزِعُ </a:t>
            </a:r>
            <a:r>
              <a:rPr lang="ar-SA" dirty="0"/>
              <a:t>عَنْهُمَا لِبَاسَهُمَا لِيُرِيَهُمَا سَوْآتِهِمَا ۗ إِنَّهُ يَرَاكُمْ هُوَ وَقَبِيلُهُ </a:t>
            </a:r>
            <a:r>
              <a:rPr lang="en-US" dirty="0" smtClean="0"/>
              <a:t>    </a:t>
            </a:r>
            <a:r>
              <a:rPr lang="ar-SA" dirty="0" smtClean="0"/>
              <a:t>مِنْ </a:t>
            </a:r>
            <a:r>
              <a:rPr lang="ar-SA" dirty="0"/>
              <a:t>حَيْثُ لَا تَرَوْنَهُمْ ۗ إِنَّا جَعَلْنَا الشَّيَاطِينَ أَوْلِيَاءَ لِلَّذِينَ لَا </a:t>
            </a:r>
            <a:r>
              <a:rPr lang="en-US" dirty="0" smtClean="0"/>
              <a:t>   </a:t>
            </a:r>
            <a:r>
              <a:rPr lang="ar-SA" dirty="0" smtClean="0"/>
              <a:t>يُؤْمِنُونَ</a:t>
            </a:r>
            <a:endParaRPr lang="en-US" dirty="0"/>
          </a:p>
        </p:txBody>
      </p:sp>
      <p:sp>
        <p:nvSpPr>
          <p:cNvPr id="4" name="Rectangle 3"/>
          <p:cNvSpPr/>
          <p:nvPr/>
        </p:nvSpPr>
        <p:spPr>
          <a:xfrm>
            <a:off x="609600" y="2136338"/>
            <a:ext cx="7848600" cy="4524315"/>
          </a:xfrm>
          <a:prstGeom prst="rect">
            <a:avLst/>
          </a:prstGeom>
        </p:spPr>
        <p:txBody>
          <a:bodyPr wrap="square">
            <a:spAutoFit/>
          </a:bodyPr>
          <a:lstStyle/>
          <a:p>
            <a:r>
              <a:rPr lang="en-US" sz="3200" dirty="0"/>
              <a:t>O Children of Adam! Let not </a:t>
            </a:r>
            <a:r>
              <a:rPr lang="en-US" sz="3200" dirty="0" err="1"/>
              <a:t>Shaitân</a:t>
            </a:r>
            <a:r>
              <a:rPr lang="en-US" sz="3200" dirty="0"/>
              <a:t> (Satan) deceive you, as he got your parents [Adam and </a:t>
            </a:r>
            <a:r>
              <a:rPr lang="en-US" sz="3200" dirty="0" err="1"/>
              <a:t>Hawwa</a:t>
            </a:r>
            <a:r>
              <a:rPr lang="en-US" sz="3200" dirty="0"/>
              <a:t> (Eve)] out of Paradise, stripping them of their </a:t>
            </a:r>
            <a:r>
              <a:rPr lang="en-US" sz="3200" dirty="0" err="1"/>
              <a:t>raiments</a:t>
            </a:r>
            <a:r>
              <a:rPr lang="en-US" sz="3200" dirty="0"/>
              <a:t>, to show them their private parts. Verily, he and </a:t>
            </a:r>
            <a:r>
              <a:rPr lang="en-US" sz="3200" dirty="0" err="1"/>
              <a:t>Qabîluhu</a:t>
            </a:r>
            <a:r>
              <a:rPr lang="en-US" sz="3200" dirty="0"/>
              <a:t> (his soldiers from the jinn or his tribe) see you from where you cannot see them. Verily, We made the </a:t>
            </a:r>
            <a:r>
              <a:rPr lang="en-US" sz="3200" dirty="0" err="1"/>
              <a:t>Shayâtin</a:t>
            </a:r>
            <a:r>
              <a:rPr lang="en-US" sz="3200" dirty="0"/>
              <a:t> (devils) </a:t>
            </a:r>
            <a:r>
              <a:rPr lang="en-US" sz="3200" dirty="0" err="1"/>
              <a:t>Auliyâ</a:t>
            </a:r>
            <a:r>
              <a:rPr lang="en-US" sz="3200" dirty="0"/>
              <a:t>' (protectors and helpers) for those who believe not.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Segoe Print" pitchFamily="2" charset="0"/>
              </a:rPr>
              <a:t>Du’aa</a:t>
            </a:r>
            <a:endParaRPr lang="en-US" dirty="0">
              <a:latin typeface="Segoe Print" pitchFamily="2" charset="0"/>
            </a:endParaRPr>
          </a:p>
        </p:txBody>
      </p:sp>
      <p:sp>
        <p:nvSpPr>
          <p:cNvPr id="3" name="Content Placeholder 2"/>
          <p:cNvSpPr>
            <a:spLocks noGrp="1"/>
          </p:cNvSpPr>
          <p:nvPr>
            <p:ph idx="1"/>
          </p:nvPr>
        </p:nvSpPr>
        <p:spPr/>
        <p:txBody>
          <a:bodyPr/>
          <a:lstStyle/>
          <a:p>
            <a:r>
              <a:rPr lang="ar-AE" dirty="0" smtClean="0">
                <a:latin typeface="+mj-lt"/>
              </a:rPr>
              <a:t>الحمد لله الذي رزقني من الرياش ما أتجمل به في الناس و أواري به عورتى  </a:t>
            </a:r>
            <a:endParaRPr lang="en-US" dirty="0" smtClean="0">
              <a:latin typeface="+mj-lt"/>
            </a:endParaRPr>
          </a:p>
          <a:p>
            <a:r>
              <a:rPr lang="en-US" dirty="0" smtClean="0">
                <a:latin typeface="+mj-lt"/>
              </a:rPr>
              <a:t>“Praise be to Allah who granted me the clothes that made me look good in front of people and cover my body.</a:t>
            </a:r>
          </a:p>
          <a:p>
            <a:r>
              <a:rPr lang="en-US" dirty="0" smtClean="0">
                <a:latin typeface="+mj-lt"/>
              </a:rPr>
              <a:t>Clothing</a:t>
            </a:r>
            <a:endParaRPr lang="en-US"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Segoe Print" pitchFamily="2" charset="0"/>
              </a:rPr>
              <a:t>Table: ‘</a:t>
            </a:r>
            <a:r>
              <a:rPr lang="en-US" dirty="0" err="1" smtClean="0">
                <a:latin typeface="Segoe Print" pitchFamily="2" charset="0"/>
              </a:rPr>
              <a:t>Awrah</a:t>
            </a:r>
            <a:r>
              <a:rPr lang="en-US" dirty="0" smtClean="0">
                <a:latin typeface="Segoe Print" pitchFamily="2" charset="0"/>
              </a:rPr>
              <a:t> For Males And Females</a:t>
            </a:r>
            <a:endParaRPr lang="en-US" dirty="0">
              <a:latin typeface="Segoe Print" pitchFamily="2" charset="0"/>
            </a:endParaRPr>
          </a:p>
        </p:txBody>
      </p:sp>
      <p:graphicFrame>
        <p:nvGraphicFramePr>
          <p:cNvPr id="4" name="Content Placeholder 3"/>
          <p:cNvGraphicFramePr>
            <a:graphicFrameLocks noGrp="1"/>
          </p:cNvGraphicFramePr>
          <p:nvPr>
            <p:ph idx="1"/>
          </p:nvPr>
        </p:nvGraphicFramePr>
        <p:xfrm>
          <a:off x="457200" y="1935163"/>
          <a:ext cx="8229600" cy="39014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en-US" sz="1700" dirty="0">
                        <a:latin typeface="+mj-lt"/>
                      </a:endParaRPr>
                    </a:p>
                  </a:txBody>
                  <a:tcPr/>
                </a:tc>
                <a:tc>
                  <a:txBody>
                    <a:bodyPr/>
                    <a:lstStyle/>
                    <a:p>
                      <a:r>
                        <a:rPr lang="en-US" sz="1700" dirty="0" smtClean="0">
                          <a:latin typeface="+mj-lt"/>
                        </a:rPr>
                        <a:t>In Public</a:t>
                      </a:r>
                      <a:endParaRPr lang="en-US" sz="1700" dirty="0">
                        <a:latin typeface="+mj-lt"/>
                      </a:endParaRPr>
                    </a:p>
                  </a:txBody>
                  <a:tcPr/>
                </a:tc>
                <a:tc>
                  <a:txBody>
                    <a:bodyPr/>
                    <a:lstStyle/>
                    <a:p>
                      <a:r>
                        <a:rPr lang="en-US" sz="1700" dirty="0" smtClean="0">
                          <a:latin typeface="+mj-lt"/>
                        </a:rPr>
                        <a:t>With</a:t>
                      </a:r>
                      <a:r>
                        <a:rPr lang="en-US" sz="1700" baseline="0" dirty="0" smtClean="0">
                          <a:latin typeface="+mj-lt"/>
                        </a:rPr>
                        <a:t> Same Sex Relatives</a:t>
                      </a:r>
                      <a:endParaRPr lang="en-US" sz="1700" dirty="0">
                        <a:latin typeface="+mj-lt"/>
                      </a:endParaRPr>
                    </a:p>
                  </a:txBody>
                  <a:tcPr/>
                </a:tc>
                <a:tc>
                  <a:txBody>
                    <a:bodyPr/>
                    <a:lstStyle/>
                    <a:p>
                      <a:r>
                        <a:rPr lang="en-US" sz="1700" dirty="0" smtClean="0">
                          <a:latin typeface="+mj-lt"/>
                        </a:rPr>
                        <a:t>With Opposite Sex Relatives</a:t>
                      </a:r>
                      <a:endParaRPr lang="en-US" sz="1700" dirty="0">
                        <a:latin typeface="+mj-lt"/>
                      </a:endParaRPr>
                    </a:p>
                  </a:txBody>
                  <a:tcPr/>
                </a:tc>
                <a:tc>
                  <a:txBody>
                    <a:bodyPr/>
                    <a:lstStyle/>
                    <a:p>
                      <a:r>
                        <a:rPr lang="en-US" sz="1700" dirty="0" smtClean="0">
                          <a:latin typeface="+mj-lt"/>
                        </a:rPr>
                        <a:t>Emergency and</a:t>
                      </a:r>
                      <a:r>
                        <a:rPr lang="en-US" sz="1700" baseline="0" dirty="0" smtClean="0">
                          <a:latin typeface="+mj-lt"/>
                        </a:rPr>
                        <a:t> Extreme Situations</a:t>
                      </a:r>
                      <a:r>
                        <a:rPr lang="en-US" sz="1700" baseline="30000" dirty="0" smtClean="0">
                          <a:latin typeface="+mj-lt"/>
                        </a:rPr>
                        <a:t>5</a:t>
                      </a:r>
                      <a:endParaRPr lang="en-US" sz="1700" dirty="0">
                        <a:latin typeface="+mj-lt"/>
                      </a:endParaRPr>
                    </a:p>
                  </a:txBody>
                  <a:tcPr/>
                </a:tc>
              </a:tr>
              <a:tr h="370840">
                <a:tc>
                  <a:txBody>
                    <a:bodyPr/>
                    <a:lstStyle/>
                    <a:p>
                      <a:r>
                        <a:rPr lang="en-US" sz="1700" dirty="0" smtClean="0">
                          <a:latin typeface="+mj-lt"/>
                        </a:rPr>
                        <a:t>Man</a:t>
                      </a:r>
                      <a:endParaRPr lang="en-US" sz="1700" dirty="0">
                        <a:latin typeface="+mj-lt"/>
                      </a:endParaRPr>
                    </a:p>
                  </a:txBody>
                  <a:tcPr/>
                </a:tc>
                <a:tc>
                  <a:txBody>
                    <a:bodyPr/>
                    <a:lstStyle/>
                    <a:p>
                      <a:r>
                        <a:rPr lang="en-US" sz="1700" dirty="0" smtClean="0">
                          <a:latin typeface="+mj-lt"/>
                        </a:rPr>
                        <a:t>Navel to knees</a:t>
                      </a:r>
                      <a:endParaRPr lang="en-US" sz="1700" dirty="0">
                        <a:latin typeface="+mj-lt"/>
                      </a:endParaRPr>
                    </a:p>
                  </a:txBody>
                  <a:tcPr/>
                </a:tc>
                <a:tc>
                  <a:txBody>
                    <a:bodyPr/>
                    <a:lstStyle/>
                    <a:p>
                      <a:r>
                        <a:rPr lang="en-US" sz="1700" dirty="0" smtClean="0">
                          <a:latin typeface="+mj-lt"/>
                        </a:rPr>
                        <a:t>Navel to knees</a:t>
                      </a:r>
                      <a:endParaRPr lang="en-US" sz="1700" dirty="0">
                        <a:latin typeface="+mj-lt"/>
                      </a:endParaRPr>
                    </a:p>
                  </a:txBody>
                  <a:tcPr/>
                </a:tc>
                <a:tc>
                  <a:txBody>
                    <a:bodyPr/>
                    <a:lstStyle/>
                    <a:p>
                      <a:r>
                        <a:rPr lang="en-US" sz="1700" dirty="0" smtClean="0">
                          <a:latin typeface="+mj-lt"/>
                        </a:rPr>
                        <a:t>Mahram</a:t>
                      </a:r>
                      <a:r>
                        <a:rPr lang="en-US" sz="1700" baseline="30000" dirty="0" smtClean="0">
                          <a:latin typeface="+mj-lt"/>
                        </a:rPr>
                        <a:t>1:</a:t>
                      </a:r>
                    </a:p>
                    <a:p>
                      <a:r>
                        <a:rPr lang="en-US" sz="1700" baseline="0" dirty="0" smtClean="0">
                          <a:latin typeface="+mj-lt"/>
                        </a:rPr>
                        <a:t>Navel to knees</a:t>
                      </a:r>
                    </a:p>
                    <a:p>
                      <a:r>
                        <a:rPr lang="en-US" sz="1700" baseline="0" dirty="0" smtClean="0">
                          <a:latin typeface="+mj-lt"/>
                        </a:rPr>
                        <a:t>Non-Mahram</a:t>
                      </a:r>
                      <a:r>
                        <a:rPr lang="en-US" sz="1700" baseline="30000" dirty="0" smtClean="0">
                          <a:latin typeface="+mj-lt"/>
                        </a:rPr>
                        <a:t>2</a:t>
                      </a:r>
                      <a:endParaRPr lang="en-US" sz="1700" baseline="0" dirty="0" smtClean="0">
                        <a:latin typeface="+mj-lt"/>
                      </a:endParaRPr>
                    </a:p>
                    <a:p>
                      <a:r>
                        <a:rPr lang="en-US" sz="1700" baseline="0" dirty="0" smtClean="0">
                          <a:latin typeface="+mj-lt"/>
                        </a:rPr>
                        <a:t>Neck to Knees</a:t>
                      </a:r>
                      <a:endParaRPr lang="en-US" sz="1700" baseline="0" dirty="0">
                        <a:latin typeface="+mj-lt"/>
                      </a:endParaRPr>
                    </a:p>
                  </a:txBody>
                  <a:tcPr/>
                </a:tc>
                <a:tc>
                  <a:txBody>
                    <a:bodyPr/>
                    <a:lstStyle/>
                    <a:p>
                      <a:r>
                        <a:rPr lang="en-US" sz="1700" dirty="0" smtClean="0">
                          <a:latin typeface="+mj-lt"/>
                        </a:rPr>
                        <a:t>Open,</a:t>
                      </a:r>
                    </a:p>
                    <a:p>
                      <a:r>
                        <a:rPr lang="en-US" sz="1700" dirty="0" smtClean="0">
                          <a:latin typeface="+mj-lt"/>
                        </a:rPr>
                        <a:t>As necessary</a:t>
                      </a:r>
                      <a:endParaRPr lang="en-US" sz="1700" dirty="0">
                        <a:latin typeface="+mj-lt"/>
                      </a:endParaRPr>
                    </a:p>
                  </a:txBody>
                  <a:tcPr/>
                </a:tc>
              </a:tr>
              <a:tr h="370840">
                <a:tc>
                  <a:txBody>
                    <a:bodyPr/>
                    <a:lstStyle/>
                    <a:p>
                      <a:r>
                        <a:rPr lang="en-US" sz="1700" dirty="0" smtClean="0">
                          <a:latin typeface="+mj-lt"/>
                        </a:rPr>
                        <a:t>Woman</a:t>
                      </a:r>
                      <a:endParaRPr lang="en-US" sz="1700" dirty="0">
                        <a:latin typeface="+mj-lt"/>
                      </a:endParaRPr>
                    </a:p>
                  </a:txBody>
                  <a:tcPr/>
                </a:tc>
                <a:tc>
                  <a:txBody>
                    <a:bodyPr/>
                    <a:lstStyle/>
                    <a:p>
                      <a:r>
                        <a:rPr lang="en-US" sz="1700" dirty="0" smtClean="0">
                          <a:latin typeface="+mj-lt"/>
                        </a:rPr>
                        <a:t>Head to toe </a:t>
                      </a:r>
                    </a:p>
                    <a:p>
                      <a:r>
                        <a:rPr lang="en-US" sz="1700" dirty="0" smtClean="0">
                          <a:latin typeface="+mj-lt"/>
                        </a:rPr>
                        <a:t>Except hands</a:t>
                      </a:r>
                    </a:p>
                    <a:p>
                      <a:r>
                        <a:rPr lang="en-US" sz="1700" dirty="0" smtClean="0">
                          <a:latin typeface="+mj-lt"/>
                        </a:rPr>
                        <a:t>And face</a:t>
                      </a:r>
                      <a:endParaRPr lang="en-US" sz="1700" dirty="0">
                        <a:latin typeface="+mj-lt"/>
                      </a:endParaRPr>
                    </a:p>
                  </a:txBody>
                  <a:tcPr/>
                </a:tc>
                <a:tc>
                  <a:txBody>
                    <a:bodyPr/>
                    <a:lstStyle/>
                    <a:p>
                      <a:r>
                        <a:rPr lang="en-US" sz="1700" dirty="0" smtClean="0">
                          <a:latin typeface="+mj-lt"/>
                        </a:rPr>
                        <a:t>Neck</a:t>
                      </a:r>
                      <a:r>
                        <a:rPr lang="en-US" sz="1700" baseline="0" dirty="0" smtClean="0">
                          <a:latin typeface="+mj-lt"/>
                        </a:rPr>
                        <a:t> to Knees</a:t>
                      </a:r>
                      <a:endParaRPr lang="en-US" sz="1700" dirty="0">
                        <a:latin typeface="+mj-lt"/>
                      </a:endParaRPr>
                    </a:p>
                  </a:txBody>
                  <a:tcPr/>
                </a:tc>
                <a:tc>
                  <a:txBody>
                    <a:bodyPr/>
                    <a:lstStyle/>
                    <a:p>
                      <a:r>
                        <a:rPr lang="en-US" sz="1700" dirty="0" err="1" smtClean="0">
                          <a:latin typeface="+mj-lt"/>
                        </a:rPr>
                        <a:t>Mahram</a:t>
                      </a:r>
                      <a:r>
                        <a:rPr lang="en-US" sz="1700" baseline="0" dirty="0" smtClean="0">
                          <a:latin typeface="+mj-lt"/>
                        </a:rPr>
                        <a:t> </a:t>
                      </a:r>
                      <a:r>
                        <a:rPr lang="en-US" sz="1700" baseline="30000" dirty="0" smtClean="0">
                          <a:latin typeface="+mj-lt"/>
                        </a:rPr>
                        <a:t>3</a:t>
                      </a:r>
                      <a:r>
                        <a:rPr lang="en-US" sz="1700" baseline="0" dirty="0" smtClean="0">
                          <a:latin typeface="+mj-lt"/>
                        </a:rPr>
                        <a:t>:</a:t>
                      </a:r>
                    </a:p>
                    <a:p>
                      <a:r>
                        <a:rPr lang="en-US" sz="1700" baseline="0" dirty="0" smtClean="0">
                          <a:latin typeface="+mj-lt"/>
                        </a:rPr>
                        <a:t>Neck to knees</a:t>
                      </a:r>
                    </a:p>
                    <a:p>
                      <a:r>
                        <a:rPr lang="en-US" sz="1700" baseline="0" dirty="0" smtClean="0">
                          <a:latin typeface="+mj-lt"/>
                        </a:rPr>
                        <a:t>Non-Mahram</a:t>
                      </a:r>
                      <a:r>
                        <a:rPr lang="en-US" sz="1700" baseline="30000" dirty="0" smtClean="0">
                          <a:latin typeface="+mj-lt"/>
                        </a:rPr>
                        <a:t>4</a:t>
                      </a:r>
                      <a:r>
                        <a:rPr lang="en-US" sz="1700" baseline="0" dirty="0" smtClean="0">
                          <a:latin typeface="+mj-lt"/>
                        </a:rPr>
                        <a:t>:</a:t>
                      </a:r>
                    </a:p>
                    <a:p>
                      <a:r>
                        <a:rPr lang="en-US" sz="1700" baseline="0" dirty="0" smtClean="0">
                          <a:latin typeface="+mj-lt"/>
                        </a:rPr>
                        <a:t>Head to toe</a:t>
                      </a:r>
                    </a:p>
                    <a:p>
                      <a:r>
                        <a:rPr lang="en-US" sz="1700" dirty="0" smtClean="0">
                          <a:latin typeface="+mj-lt"/>
                        </a:rPr>
                        <a:t>Except hands</a:t>
                      </a:r>
                    </a:p>
                    <a:p>
                      <a:r>
                        <a:rPr lang="en-US" sz="1700" dirty="0" smtClean="0">
                          <a:latin typeface="+mj-lt"/>
                        </a:rPr>
                        <a:t>And face.*</a:t>
                      </a:r>
                    </a:p>
                    <a:p>
                      <a:endParaRPr lang="en-US" sz="1700" dirty="0">
                        <a:latin typeface="+mj-lt"/>
                      </a:endParaRPr>
                    </a:p>
                  </a:txBody>
                  <a:tcPr/>
                </a:tc>
                <a:tc>
                  <a:txBody>
                    <a:bodyPr/>
                    <a:lstStyle/>
                    <a:p>
                      <a:r>
                        <a:rPr lang="en-US" sz="1700" dirty="0" smtClean="0">
                          <a:latin typeface="+mj-lt"/>
                        </a:rPr>
                        <a:t>Open,</a:t>
                      </a:r>
                    </a:p>
                    <a:p>
                      <a:r>
                        <a:rPr lang="en-US" sz="1700" dirty="0" smtClean="0">
                          <a:latin typeface="+mj-lt"/>
                        </a:rPr>
                        <a:t>As necessary</a:t>
                      </a:r>
                      <a:endParaRPr lang="en-US" sz="1700" dirty="0">
                        <a:latin typeface="+mj-lt"/>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Autofit/>
          </a:bodyPr>
          <a:lstStyle/>
          <a:p>
            <a:pPr marL="514350" indent="-514350">
              <a:buFont typeface="+mj-lt"/>
              <a:buAutoNum type="arabicPeriod"/>
            </a:pPr>
            <a:r>
              <a:rPr lang="en-US" sz="3600" dirty="0" smtClean="0">
                <a:latin typeface="+mj-lt"/>
              </a:rPr>
              <a:t>Mother, grandmother, daughter, grand daughter, sister, niece and aunt.</a:t>
            </a:r>
          </a:p>
          <a:p>
            <a:pPr marL="514350" indent="-514350">
              <a:buFont typeface="+mj-lt"/>
              <a:buAutoNum type="arabicPeriod"/>
            </a:pPr>
            <a:r>
              <a:rPr lang="en-US" sz="3600" dirty="0" smtClean="0">
                <a:latin typeface="+mj-lt"/>
              </a:rPr>
              <a:t>Cousin and sister in law.</a:t>
            </a:r>
          </a:p>
          <a:p>
            <a:pPr marL="514350" indent="-514350">
              <a:buFont typeface="+mj-lt"/>
              <a:buAutoNum type="arabicPeriod"/>
            </a:pPr>
            <a:r>
              <a:rPr lang="en-US" sz="3600" dirty="0" smtClean="0">
                <a:latin typeface="+mj-lt"/>
              </a:rPr>
              <a:t>Father, grandfather, son, grand son, brothers, nephew and uncle.</a:t>
            </a:r>
          </a:p>
          <a:p>
            <a:pPr marL="514350" indent="-514350">
              <a:buFont typeface="+mj-lt"/>
              <a:buAutoNum type="arabicPeriod"/>
            </a:pPr>
            <a:r>
              <a:rPr lang="en-US" sz="3600" dirty="0" smtClean="0">
                <a:latin typeface="+mj-lt"/>
              </a:rPr>
              <a:t>Cousin and brother in law.</a:t>
            </a:r>
          </a:p>
          <a:p>
            <a:pPr marL="514350" indent="-514350">
              <a:buFont typeface="+mj-lt"/>
              <a:buAutoNum type="arabicPeriod"/>
            </a:pPr>
            <a:r>
              <a:rPr lang="en-US" sz="3600" dirty="0" smtClean="0">
                <a:latin typeface="+mj-lt"/>
              </a:rPr>
              <a:t>Surgery, rescue, doctor visits (When same sex doctor is not available).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lnSpcReduction="10000"/>
          </a:bodyPr>
          <a:lstStyle/>
          <a:p>
            <a:pPr marL="514350" indent="-514350">
              <a:buNone/>
            </a:pPr>
            <a:r>
              <a:rPr lang="en-US" dirty="0" smtClean="0"/>
              <a:t>5. Mother, Grandmother, daughter, grand daughter, sister, niece and aunt.</a:t>
            </a:r>
          </a:p>
          <a:p>
            <a:pPr marL="514350" indent="-514350">
              <a:buNone/>
            </a:pPr>
            <a:r>
              <a:rPr lang="en-US" dirty="0" smtClean="0"/>
              <a:t>6. Cousin and sister in law.</a:t>
            </a:r>
          </a:p>
          <a:p>
            <a:pPr marL="514350" indent="-514350">
              <a:buNone/>
            </a:pPr>
            <a:r>
              <a:rPr lang="en-US" dirty="0" smtClean="0"/>
              <a:t>7. Father, grandfather, son, grandson, brothers, nephew and uncle.</a:t>
            </a:r>
          </a:p>
          <a:p>
            <a:pPr marL="514350" indent="-514350">
              <a:buNone/>
            </a:pPr>
            <a:r>
              <a:rPr lang="en-US" dirty="0" smtClean="0"/>
              <a:t>8. Cousin and brother in law.</a:t>
            </a:r>
          </a:p>
          <a:p>
            <a:pPr marL="514350" indent="-514350">
              <a:buNone/>
            </a:pPr>
            <a:r>
              <a:rPr lang="en-US" dirty="0" smtClean="0"/>
              <a:t>* Some scholars say that women must also cover their face and hands. This contradicts many authentic </a:t>
            </a:r>
            <a:r>
              <a:rPr lang="en-US" dirty="0" err="1" smtClean="0"/>
              <a:t>ahadeeth</a:t>
            </a:r>
            <a:r>
              <a:rPr lang="en-US" dirty="0" smtClean="0"/>
              <a:t> that allow women to show the face and hands, without make up, of course. The feet must also be covered according to the majority of scholars. </a:t>
            </a:r>
            <a:r>
              <a:rPr lang="en-US" dirty="0" err="1" smtClean="0"/>
              <a:t>Imaam</a:t>
            </a:r>
            <a:r>
              <a:rPr lang="en-US" dirty="0" smtClean="0"/>
              <a:t> at-</a:t>
            </a:r>
            <a:r>
              <a:rPr lang="en-US" dirty="0" err="1" smtClean="0"/>
              <a:t>Tirmidhi</a:t>
            </a:r>
            <a:r>
              <a:rPr lang="en-US" dirty="0" smtClean="0"/>
              <a:t> and Abu </a:t>
            </a:r>
            <a:r>
              <a:rPr lang="en-US" dirty="0" err="1" smtClean="0"/>
              <a:t>Dawud</a:t>
            </a:r>
            <a:r>
              <a:rPr lang="en-US" dirty="0" smtClean="0"/>
              <a:t> reported that Prophet </a:t>
            </a:r>
            <a:r>
              <a:rPr lang="en-US" dirty="0" err="1" smtClean="0"/>
              <a:t>Muhammed</a:t>
            </a:r>
            <a:r>
              <a:rPr lang="en-US" dirty="0" smtClean="0"/>
              <a:t> (PBUH.) ordered </a:t>
            </a:r>
            <a:r>
              <a:rPr lang="en-US" dirty="0" err="1" smtClean="0"/>
              <a:t>Ummuh</a:t>
            </a:r>
            <a:r>
              <a:rPr lang="en-US" dirty="0" smtClean="0"/>
              <a:t> </a:t>
            </a:r>
            <a:r>
              <a:rPr lang="en-US" dirty="0" err="1" smtClean="0"/>
              <a:t>Salmah</a:t>
            </a:r>
            <a:r>
              <a:rPr lang="en-US" dirty="0" smtClean="0"/>
              <a:t> And </a:t>
            </a:r>
            <a:r>
              <a:rPr lang="en-US" dirty="0" err="1" smtClean="0"/>
              <a:t>Aysha</a:t>
            </a:r>
            <a:r>
              <a:rPr lang="en-US" dirty="0" smtClean="0"/>
              <a:t> to cover their feet during </a:t>
            </a:r>
            <a:r>
              <a:rPr lang="en-US" dirty="0" err="1" smtClean="0"/>
              <a:t>Salah</a:t>
            </a:r>
            <a:r>
              <a:rPr lang="en-US" dirty="0" smtClean="0"/>
              <a:t> and in public.</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487</TotalTime>
  <Words>2840</Words>
  <Application>Microsoft Office PowerPoint</Application>
  <PresentationFormat>On-screen Show (4:3)</PresentationFormat>
  <Paragraphs>147</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The Islamic Etiquette of Clothing</vt:lpstr>
      <vt:lpstr>Slide 2</vt:lpstr>
      <vt:lpstr>Clothes in the Qur’an</vt:lpstr>
      <vt:lpstr>Slide 4</vt:lpstr>
      <vt:lpstr>Slide 5</vt:lpstr>
      <vt:lpstr>Du’aa</vt:lpstr>
      <vt:lpstr>Table: ‘Awrah For Males And Females</vt:lpstr>
      <vt:lpstr>Slide 8</vt:lpstr>
      <vt:lpstr>Slide 9</vt:lpstr>
      <vt:lpstr>Hadeeth Shareef</vt:lpstr>
      <vt:lpstr>Showing Off!</vt:lpstr>
      <vt:lpstr>Slide 12</vt:lpstr>
      <vt:lpstr>Islamic Standards Of Clothing</vt:lpstr>
      <vt:lpstr>Slide 14</vt:lpstr>
      <vt:lpstr>Slide 15</vt:lpstr>
      <vt:lpstr>Slide 16</vt:lpstr>
      <vt:lpstr>Haram and Halal</vt:lpstr>
      <vt:lpstr>Slide 18</vt:lpstr>
      <vt:lpstr>Slide 19</vt:lpstr>
      <vt:lpstr>Slide 20</vt:lpstr>
      <vt:lpstr>Slide 21</vt:lpstr>
      <vt:lpstr>2. Makeup and perfume</vt:lpstr>
      <vt:lpstr>Slide 23</vt:lpstr>
      <vt:lpstr>Slide 24</vt:lpstr>
      <vt:lpstr>Slide 25</vt:lpstr>
      <vt:lpstr>Slide 26</vt:lpstr>
      <vt:lpstr>Slide 27</vt:lpstr>
      <vt:lpstr>Study Questions </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Islamic Etiquette of Clothing</dc:title>
  <dc:creator>akram</dc:creator>
  <cp:lastModifiedBy>akram</cp:lastModifiedBy>
  <cp:revision>69</cp:revision>
  <dcterms:created xsi:type="dcterms:W3CDTF">2011-11-14T09:21:44Z</dcterms:created>
  <dcterms:modified xsi:type="dcterms:W3CDTF">2011-11-21T05:37:47Z</dcterms:modified>
</cp:coreProperties>
</file>